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97" r:id="rId3"/>
    <p:sldId id="259" r:id="rId4"/>
    <p:sldId id="323" r:id="rId5"/>
    <p:sldId id="268" r:id="rId6"/>
    <p:sldId id="324" r:id="rId7"/>
    <p:sldId id="314" r:id="rId8"/>
    <p:sldId id="325" r:id="rId9"/>
    <p:sldId id="291" r:id="rId10"/>
    <p:sldId id="326" r:id="rId11"/>
    <p:sldId id="322" r:id="rId12"/>
    <p:sldId id="329" r:id="rId13"/>
    <p:sldId id="327" r:id="rId14"/>
    <p:sldId id="328" r:id="rId15"/>
    <p:sldId id="316" r:id="rId16"/>
    <p:sldId id="317" r:id="rId17"/>
    <p:sldId id="318" r:id="rId18"/>
    <p:sldId id="330" r:id="rId19"/>
    <p:sldId id="261" r:id="rId20"/>
    <p:sldId id="284" r:id="rId21"/>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4660"/>
  </p:normalViewPr>
  <p:slideViewPr>
    <p:cSldViewPr>
      <p:cViewPr varScale="1">
        <p:scale>
          <a:sx n="86" d="100"/>
          <a:sy n="86" d="100"/>
        </p:scale>
        <p:origin x="1518"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D920E3-29D4-4410-A9EF-9434AB90618F}" type="doc">
      <dgm:prSet loTypeId="urn:microsoft.com/office/officeart/2005/8/layout/equation1" loCatId="relationship" qsTypeId="urn:microsoft.com/office/officeart/2005/8/quickstyle/simple1" qsCatId="simple" csTypeId="urn:microsoft.com/office/officeart/2005/8/colors/accent0_2" csCatId="mainScheme" phldr="1"/>
      <dgm:spPr/>
    </dgm:pt>
    <dgm:pt modelId="{C958023A-AC58-436C-9E48-50154D3B387E}">
      <dgm:prSet phldrT="[Text]" custT="1"/>
      <dgm:spPr/>
      <dgm:t>
        <a:bodyPr/>
        <a:lstStyle/>
        <a:p>
          <a:r>
            <a:rPr lang="ar-KW" sz="1600" b="1" dirty="0" smtClean="0"/>
            <a:t>نموذج اعرف عميلك كامل </a:t>
          </a:r>
        </a:p>
        <a:p>
          <a:r>
            <a:rPr lang="ar-KW" sz="1600" b="1" dirty="0" smtClean="0"/>
            <a:t>أو</a:t>
          </a:r>
        </a:p>
        <a:p>
          <a:r>
            <a:rPr lang="ar-KW" sz="1600" b="1" dirty="0" smtClean="0"/>
            <a:t>نموذج تحديث للبيانات كامل</a:t>
          </a:r>
        </a:p>
        <a:p>
          <a:endParaRPr lang="en-US" sz="900" dirty="0"/>
        </a:p>
      </dgm:t>
    </dgm:pt>
    <dgm:pt modelId="{D63E84D4-65B8-4C08-AB86-4FFA2F88953A}" type="parTrans" cxnId="{6045DA89-2302-4200-894E-BF6D1A2ED8C7}">
      <dgm:prSet/>
      <dgm:spPr/>
      <dgm:t>
        <a:bodyPr/>
        <a:lstStyle/>
        <a:p>
          <a:endParaRPr lang="en-US"/>
        </a:p>
      </dgm:t>
    </dgm:pt>
    <dgm:pt modelId="{527923C2-E245-47F9-8FC0-68738A50A983}" type="sibTrans" cxnId="{6045DA89-2302-4200-894E-BF6D1A2ED8C7}">
      <dgm:prSet/>
      <dgm:spPr/>
      <dgm:t>
        <a:bodyPr/>
        <a:lstStyle/>
        <a:p>
          <a:endParaRPr lang="en-US"/>
        </a:p>
      </dgm:t>
    </dgm:pt>
    <dgm:pt modelId="{9776E8A9-FD50-4F35-9579-C58D21EF8BB4}">
      <dgm:prSet phldrT="[Text]" custT="1"/>
      <dgm:spPr/>
      <dgm:t>
        <a:bodyPr/>
        <a:lstStyle/>
        <a:p>
          <a:r>
            <a:rPr lang="ar-KW" sz="1600" b="1" dirty="0" smtClean="0"/>
            <a:t>إجراءات لمراقبة العمليات ومقارنتها بالمعلومات المتعلقة بالعميل</a:t>
          </a:r>
          <a:endParaRPr lang="en-US" sz="1600" b="1" dirty="0"/>
        </a:p>
      </dgm:t>
    </dgm:pt>
    <dgm:pt modelId="{EFF62C2B-73AB-426D-B947-36B0EAAE7A1F}" type="parTrans" cxnId="{AB05341F-937C-4885-96A3-862B8828E395}">
      <dgm:prSet/>
      <dgm:spPr/>
      <dgm:t>
        <a:bodyPr/>
        <a:lstStyle/>
        <a:p>
          <a:endParaRPr lang="en-US"/>
        </a:p>
      </dgm:t>
    </dgm:pt>
    <dgm:pt modelId="{E9838304-C285-464D-B357-051A78C2FA80}" type="sibTrans" cxnId="{AB05341F-937C-4885-96A3-862B8828E395}">
      <dgm:prSet/>
      <dgm:spPr/>
      <dgm:t>
        <a:bodyPr/>
        <a:lstStyle/>
        <a:p>
          <a:endParaRPr lang="en-US"/>
        </a:p>
      </dgm:t>
    </dgm:pt>
    <dgm:pt modelId="{7B3037E0-D844-49FF-887B-040A6A1F01D1}">
      <dgm:prSet phldrT="[Text]" custT="1"/>
      <dgm:spPr/>
      <dgm:t>
        <a:bodyPr/>
        <a:lstStyle/>
        <a:p>
          <a:pPr algn="ctr" defTabSz="914400" rtl="1" eaLnBrk="1" latinLnBrk="0" hangingPunct="1">
            <a:spcBef>
              <a:spcPct val="0"/>
            </a:spcBef>
            <a:buNone/>
          </a:pPr>
          <a:r>
            <a:rPr lang="ar-KW" sz="3600" b="1" kern="1200" dirty="0" smtClean="0">
              <a:solidFill>
                <a:srgbClr val="8C8A26"/>
              </a:solidFill>
              <a:latin typeface="+mj-lt"/>
              <a:ea typeface="+mj-ea"/>
              <a:cs typeface="mohammad bold art 1" pitchFamily="2" charset="-78"/>
            </a:rPr>
            <a:t>إخطار سليم</a:t>
          </a:r>
          <a:endParaRPr lang="en-US" sz="3600" b="1" kern="1200" dirty="0">
            <a:solidFill>
              <a:srgbClr val="8C8A26"/>
            </a:solidFill>
            <a:latin typeface="+mj-lt"/>
            <a:ea typeface="+mj-ea"/>
            <a:cs typeface="mohammad bold art 1" pitchFamily="2" charset="-78"/>
          </a:endParaRPr>
        </a:p>
      </dgm:t>
    </dgm:pt>
    <dgm:pt modelId="{AC569EAF-31A7-4A15-96FF-139D44A0FA37}" type="parTrans" cxnId="{F8E5316D-2585-4BB0-B533-93D63D793C32}">
      <dgm:prSet/>
      <dgm:spPr/>
      <dgm:t>
        <a:bodyPr/>
        <a:lstStyle/>
        <a:p>
          <a:endParaRPr lang="en-US"/>
        </a:p>
      </dgm:t>
    </dgm:pt>
    <dgm:pt modelId="{8025DDD2-9443-431E-90AB-19283F2E2370}" type="sibTrans" cxnId="{F8E5316D-2585-4BB0-B533-93D63D793C32}">
      <dgm:prSet/>
      <dgm:spPr/>
      <dgm:t>
        <a:bodyPr/>
        <a:lstStyle/>
        <a:p>
          <a:endParaRPr lang="en-US"/>
        </a:p>
      </dgm:t>
    </dgm:pt>
    <dgm:pt modelId="{2F56C349-F716-480D-9C44-9D4863188422}" type="pres">
      <dgm:prSet presAssocID="{1BD920E3-29D4-4410-A9EF-9434AB90618F}" presName="linearFlow" presStyleCnt="0">
        <dgm:presLayoutVars>
          <dgm:dir val="rev"/>
          <dgm:resizeHandles val="exact"/>
        </dgm:presLayoutVars>
      </dgm:prSet>
      <dgm:spPr/>
    </dgm:pt>
    <dgm:pt modelId="{0EB6E94F-EC26-4312-A064-C4DF4DCD67DB}" type="pres">
      <dgm:prSet presAssocID="{C958023A-AC58-436C-9E48-50154D3B387E}" presName="node" presStyleLbl="node1" presStyleIdx="0" presStyleCnt="3">
        <dgm:presLayoutVars>
          <dgm:bulletEnabled val="1"/>
        </dgm:presLayoutVars>
      </dgm:prSet>
      <dgm:spPr/>
      <dgm:t>
        <a:bodyPr/>
        <a:lstStyle/>
        <a:p>
          <a:endParaRPr lang="en-US"/>
        </a:p>
      </dgm:t>
    </dgm:pt>
    <dgm:pt modelId="{71BC3655-1F0A-495D-99E0-12042AFB6D69}" type="pres">
      <dgm:prSet presAssocID="{527923C2-E245-47F9-8FC0-68738A50A983}" presName="spacerL" presStyleCnt="0"/>
      <dgm:spPr/>
    </dgm:pt>
    <dgm:pt modelId="{769A6CF5-911E-4DF3-9CB0-F4EE5C0BAE29}" type="pres">
      <dgm:prSet presAssocID="{527923C2-E245-47F9-8FC0-68738A50A983}" presName="sibTrans" presStyleLbl="sibTrans2D1" presStyleIdx="0" presStyleCnt="2"/>
      <dgm:spPr/>
      <dgm:t>
        <a:bodyPr/>
        <a:lstStyle/>
        <a:p>
          <a:endParaRPr lang="en-US"/>
        </a:p>
      </dgm:t>
    </dgm:pt>
    <dgm:pt modelId="{7E08DD06-68F6-4417-8078-37DAAE5C1DAC}" type="pres">
      <dgm:prSet presAssocID="{527923C2-E245-47F9-8FC0-68738A50A983}" presName="spacerR" presStyleCnt="0"/>
      <dgm:spPr/>
    </dgm:pt>
    <dgm:pt modelId="{1CC4003C-F026-4A5A-A5B4-90E21B71D4EA}" type="pres">
      <dgm:prSet presAssocID="{9776E8A9-FD50-4F35-9579-C58D21EF8BB4}" presName="node" presStyleLbl="node1" presStyleIdx="1" presStyleCnt="3">
        <dgm:presLayoutVars>
          <dgm:bulletEnabled val="1"/>
        </dgm:presLayoutVars>
      </dgm:prSet>
      <dgm:spPr/>
      <dgm:t>
        <a:bodyPr/>
        <a:lstStyle/>
        <a:p>
          <a:endParaRPr lang="en-US"/>
        </a:p>
      </dgm:t>
    </dgm:pt>
    <dgm:pt modelId="{9E37C6AF-B8F7-4B12-A987-339A63850C96}" type="pres">
      <dgm:prSet presAssocID="{E9838304-C285-464D-B357-051A78C2FA80}" presName="spacerL" presStyleCnt="0"/>
      <dgm:spPr/>
    </dgm:pt>
    <dgm:pt modelId="{C7713AA7-B2D2-42AA-A0D9-5573D3CCC2E0}" type="pres">
      <dgm:prSet presAssocID="{E9838304-C285-464D-B357-051A78C2FA80}" presName="sibTrans" presStyleLbl="sibTrans2D1" presStyleIdx="1" presStyleCnt="2"/>
      <dgm:spPr/>
      <dgm:t>
        <a:bodyPr/>
        <a:lstStyle/>
        <a:p>
          <a:endParaRPr lang="en-US"/>
        </a:p>
      </dgm:t>
    </dgm:pt>
    <dgm:pt modelId="{EC5DC582-C2E8-42B6-ACBB-075A06C9335E}" type="pres">
      <dgm:prSet presAssocID="{E9838304-C285-464D-B357-051A78C2FA80}" presName="spacerR" presStyleCnt="0"/>
      <dgm:spPr/>
    </dgm:pt>
    <dgm:pt modelId="{91F13591-6EB5-4C40-B9F4-54FCF95D0A8C}" type="pres">
      <dgm:prSet presAssocID="{7B3037E0-D844-49FF-887B-040A6A1F01D1}" presName="node" presStyleLbl="node1" presStyleIdx="2" presStyleCnt="3">
        <dgm:presLayoutVars>
          <dgm:bulletEnabled val="1"/>
        </dgm:presLayoutVars>
      </dgm:prSet>
      <dgm:spPr/>
      <dgm:t>
        <a:bodyPr/>
        <a:lstStyle/>
        <a:p>
          <a:endParaRPr lang="en-US"/>
        </a:p>
      </dgm:t>
    </dgm:pt>
  </dgm:ptLst>
  <dgm:cxnLst>
    <dgm:cxn modelId="{06EA7E8D-5D3F-4909-95CF-8E0053C2DFBF}" type="presOf" srcId="{E9838304-C285-464D-B357-051A78C2FA80}" destId="{C7713AA7-B2D2-42AA-A0D9-5573D3CCC2E0}" srcOrd="0" destOrd="0" presId="urn:microsoft.com/office/officeart/2005/8/layout/equation1"/>
    <dgm:cxn modelId="{88DFE4E7-9C0B-4832-B817-0E31592CB9D3}" type="presOf" srcId="{527923C2-E245-47F9-8FC0-68738A50A983}" destId="{769A6CF5-911E-4DF3-9CB0-F4EE5C0BAE29}" srcOrd="0" destOrd="0" presId="urn:microsoft.com/office/officeart/2005/8/layout/equation1"/>
    <dgm:cxn modelId="{BFD35C97-CB1F-454F-91F2-A9ED51D3EBEE}" type="presOf" srcId="{7B3037E0-D844-49FF-887B-040A6A1F01D1}" destId="{91F13591-6EB5-4C40-B9F4-54FCF95D0A8C}" srcOrd="0" destOrd="0" presId="urn:microsoft.com/office/officeart/2005/8/layout/equation1"/>
    <dgm:cxn modelId="{F8E5316D-2585-4BB0-B533-93D63D793C32}" srcId="{1BD920E3-29D4-4410-A9EF-9434AB90618F}" destId="{7B3037E0-D844-49FF-887B-040A6A1F01D1}" srcOrd="2" destOrd="0" parTransId="{AC569EAF-31A7-4A15-96FF-139D44A0FA37}" sibTransId="{8025DDD2-9443-431E-90AB-19283F2E2370}"/>
    <dgm:cxn modelId="{34FA506F-9578-4D53-8EEE-2F0051419101}" type="presOf" srcId="{C958023A-AC58-436C-9E48-50154D3B387E}" destId="{0EB6E94F-EC26-4312-A064-C4DF4DCD67DB}" srcOrd="0" destOrd="0" presId="urn:microsoft.com/office/officeart/2005/8/layout/equation1"/>
    <dgm:cxn modelId="{6045DA89-2302-4200-894E-BF6D1A2ED8C7}" srcId="{1BD920E3-29D4-4410-A9EF-9434AB90618F}" destId="{C958023A-AC58-436C-9E48-50154D3B387E}" srcOrd="0" destOrd="0" parTransId="{D63E84D4-65B8-4C08-AB86-4FFA2F88953A}" sibTransId="{527923C2-E245-47F9-8FC0-68738A50A983}"/>
    <dgm:cxn modelId="{45EC30D5-0A50-4337-96AB-DB6FB2CE8CC1}" type="presOf" srcId="{1BD920E3-29D4-4410-A9EF-9434AB90618F}" destId="{2F56C349-F716-480D-9C44-9D4863188422}" srcOrd="0" destOrd="0" presId="urn:microsoft.com/office/officeart/2005/8/layout/equation1"/>
    <dgm:cxn modelId="{0A56638F-BF1A-407C-85C2-BC7CD67E94C5}" type="presOf" srcId="{9776E8A9-FD50-4F35-9579-C58D21EF8BB4}" destId="{1CC4003C-F026-4A5A-A5B4-90E21B71D4EA}" srcOrd="0" destOrd="0" presId="urn:microsoft.com/office/officeart/2005/8/layout/equation1"/>
    <dgm:cxn modelId="{AB05341F-937C-4885-96A3-862B8828E395}" srcId="{1BD920E3-29D4-4410-A9EF-9434AB90618F}" destId="{9776E8A9-FD50-4F35-9579-C58D21EF8BB4}" srcOrd="1" destOrd="0" parTransId="{EFF62C2B-73AB-426D-B947-36B0EAAE7A1F}" sibTransId="{E9838304-C285-464D-B357-051A78C2FA80}"/>
    <dgm:cxn modelId="{911820FE-231A-4BD2-B2E3-D9825A566929}" type="presParOf" srcId="{2F56C349-F716-480D-9C44-9D4863188422}" destId="{0EB6E94F-EC26-4312-A064-C4DF4DCD67DB}" srcOrd="0" destOrd="0" presId="urn:microsoft.com/office/officeart/2005/8/layout/equation1"/>
    <dgm:cxn modelId="{20C26ACB-F8ED-450F-B1BF-A54C8D937AC7}" type="presParOf" srcId="{2F56C349-F716-480D-9C44-9D4863188422}" destId="{71BC3655-1F0A-495D-99E0-12042AFB6D69}" srcOrd="1" destOrd="0" presId="urn:microsoft.com/office/officeart/2005/8/layout/equation1"/>
    <dgm:cxn modelId="{7608ED67-0CCA-4706-99F4-FC0FDB69D3BB}" type="presParOf" srcId="{2F56C349-F716-480D-9C44-9D4863188422}" destId="{769A6CF5-911E-4DF3-9CB0-F4EE5C0BAE29}" srcOrd="2" destOrd="0" presId="urn:microsoft.com/office/officeart/2005/8/layout/equation1"/>
    <dgm:cxn modelId="{E5890474-3BA1-4983-8433-87AB59FBD4B9}" type="presParOf" srcId="{2F56C349-F716-480D-9C44-9D4863188422}" destId="{7E08DD06-68F6-4417-8078-37DAAE5C1DAC}" srcOrd="3" destOrd="0" presId="urn:microsoft.com/office/officeart/2005/8/layout/equation1"/>
    <dgm:cxn modelId="{31BF99D3-DFFD-4F32-BE1B-6764EC6B1350}" type="presParOf" srcId="{2F56C349-F716-480D-9C44-9D4863188422}" destId="{1CC4003C-F026-4A5A-A5B4-90E21B71D4EA}" srcOrd="4" destOrd="0" presId="urn:microsoft.com/office/officeart/2005/8/layout/equation1"/>
    <dgm:cxn modelId="{351E1D10-8278-45E7-93FE-4FB66D132752}" type="presParOf" srcId="{2F56C349-F716-480D-9C44-9D4863188422}" destId="{9E37C6AF-B8F7-4B12-A987-339A63850C96}" srcOrd="5" destOrd="0" presId="urn:microsoft.com/office/officeart/2005/8/layout/equation1"/>
    <dgm:cxn modelId="{85C136BA-AB31-4E3C-95D6-3CBDBBCB8D40}" type="presParOf" srcId="{2F56C349-F716-480D-9C44-9D4863188422}" destId="{C7713AA7-B2D2-42AA-A0D9-5573D3CCC2E0}" srcOrd="6" destOrd="0" presId="urn:microsoft.com/office/officeart/2005/8/layout/equation1"/>
    <dgm:cxn modelId="{1CB4DFA9-DDA2-4991-A341-35724D9FE855}" type="presParOf" srcId="{2F56C349-F716-480D-9C44-9D4863188422}" destId="{EC5DC582-C2E8-42B6-ACBB-075A06C9335E}" srcOrd="7" destOrd="0" presId="urn:microsoft.com/office/officeart/2005/8/layout/equation1"/>
    <dgm:cxn modelId="{7218841F-27BD-43D9-A06A-53F0E4B7DB26}" type="presParOf" srcId="{2F56C349-F716-480D-9C44-9D4863188422}" destId="{91F13591-6EB5-4C40-B9F4-54FCF95D0A8C}" srcOrd="8" destOrd="0" presId="urn:microsoft.com/office/officeart/2005/8/layout/equatio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B6E94F-EC26-4312-A064-C4DF4DCD67DB}">
      <dsp:nvSpPr>
        <dsp:cNvPr id="0" name=""/>
        <dsp:cNvSpPr/>
      </dsp:nvSpPr>
      <dsp:spPr>
        <a:xfrm>
          <a:off x="5874254" y="633506"/>
          <a:ext cx="1685314" cy="1685314"/>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ar-KW" sz="1600" b="1" kern="1200" dirty="0" smtClean="0"/>
            <a:t>نموذج اعرف عميلك كامل </a:t>
          </a:r>
        </a:p>
        <a:p>
          <a:pPr lvl="0" algn="ctr" defTabSz="711200">
            <a:lnSpc>
              <a:spcPct val="90000"/>
            </a:lnSpc>
            <a:spcBef>
              <a:spcPct val="0"/>
            </a:spcBef>
            <a:spcAft>
              <a:spcPct val="35000"/>
            </a:spcAft>
          </a:pPr>
          <a:r>
            <a:rPr lang="ar-KW" sz="1600" b="1" kern="1200" dirty="0" smtClean="0"/>
            <a:t>أو</a:t>
          </a:r>
        </a:p>
        <a:p>
          <a:pPr lvl="0" algn="ctr" defTabSz="711200">
            <a:lnSpc>
              <a:spcPct val="90000"/>
            </a:lnSpc>
            <a:spcBef>
              <a:spcPct val="0"/>
            </a:spcBef>
            <a:spcAft>
              <a:spcPct val="35000"/>
            </a:spcAft>
          </a:pPr>
          <a:r>
            <a:rPr lang="ar-KW" sz="1600" b="1" kern="1200" dirty="0" smtClean="0"/>
            <a:t>نموذج تحديث للبيانات كامل</a:t>
          </a:r>
        </a:p>
        <a:p>
          <a:pPr lvl="0" algn="ctr" defTabSz="711200">
            <a:lnSpc>
              <a:spcPct val="90000"/>
            </a:lnSpc>
            <a:spcBef>
              <a:spcPct val="0"/>
            </a:spcBef>
            <a:spcAft>
              <a:spcPct val="35000"/>
            </a:spcAft>
          </a:pPr>
          <a:endParaRPr lang="en-US" sz="900" kern="1200" dirty="0"/>
        </a:p>
      </dsp:txBody>
      <dsp:txXfrm>
        <a:off x="6121063" y="880315"/>
        <a:ext cx="1191696" cy="1191696"/>
      </dsp:txXfrm>
    </dsp:sp>
    <dsp:sp modelId="{769A6CF5-911E-4DF3-9CB0-F4EE5C0BAE29}">
      <dsp:nvSpPr>
        <dsp:cNvPr id="0" name=""/>
        <dsp:cNvSpPr/>
      </dsp:nvSpPr>
      <dsp:spPr>
        <a:xfrm>
          <a:off x="4759924" y="987422"/>
          <a:ext cx="977482" cy="977482"/>
        </a:xfrm>
        <a:prstGeom prst="mathPlus">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US" sz="1600" kern="1200"/>
        </a:p>
      </dsp:txBody>
      <dsp:txXfrm>
        <a:off x="4889489" y="1361211"/>
        <a:ext cx="718352" cy="229904"/>
      </dsp:txXfrm>
    </dsp:sp>
    <dsp:sp modelId="{1CC4003C-F026-4A5A-A5B4-90E21B71D4EA}">
      <dsp:nvSpPr>
        <dsp:cNvPr id="0" name=""/>
        <dsp:cNvSpPr/>
      </dsp:nvSpPr>
      <dsp:spPr>
        <a:xfrm>
          <a:off x="2937762" y="633506"/>
          <a:ext cx="1685314" cy="1685314"/>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ar-KW" sz="1600" b="1" kern="1200" dirty="0" smtClean="0"/>
            <a:t>إجراءات لمراقبة العمليات ومقارنتها بالمعلومات المتعلقة بالعميل</a:t>
          </a:r>
          <a:endParaRPr lang="en-US" sz="1600" b="1" kern="1200" dirty="0"/>
        </a:p>
      </dsp:txBody>
      <dsp:txXfrm>
        <a:off x="3184571" y="880315"/>
        <a:ext cx="1191696" cy="1191696"/>
      </dsp:txXfrm>
    </dsp:sp>
    <dsp:sp modelId="{C7713AA7-B2D2-42AA-A0D9-5573D3CCC2E0}">
      <dsp:nvSpPr>
        <dsp:cNvPr id="0" name=""/>
        <dsp:cNvSpPr/>
      </dsp:nvSpPr>
      <dsp:spPr>
        <a:xfrm>
          <a:off x="1823433" y="987422"/>
          <a:ext cx="977482" cy="977482"/>
        </a:xfrm>
        <a:prstGeom prst="mathEqual">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822450">
            <a:lnSpc>
              <a:spcPct val="90000"/>
            </a:lnSpc>
            <a:spcBef>
              <a:spcPct val="0"/>
            </a:spcBef>
            <a:spcAft>
              <a:spcPct val="35000"/>
            </a:spcAft>
          </a:pPr>
          <a:endParaRPr lang="en-US" sz="4100" kern="1200"/>
        </a:p>
      </dsp:txBody>
      <dsp:txXfrm>
        <a:off x="1952998" y="1188783"/>
        <a:ext cx="718352" cy="574760"/>
      </dsp:txXfrm>
    </dsp:sp>
    <dsp:sp modelId="{91F13591-6EB5-4C40-B9F4-54FCF95D0A8C}">
      <dsp:nvSpPr>
        <dsp:cNvPr id="0" name=""/>
        <dsp:cNvSpPr/>
      </dsp:nvSpPr>
      <dsp:spPr>
        <a:xfrm>
          <a:off x="1271" y="633506"/>
          <a:ext cx="1685314" cy="1685314"/>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914400" rtl="1" eaLnBrk="1" latinLnBrk="0" hangingPunct="1">
            <a:lnSpc>
              <a:spcPct val="90000"/>
            </a:lnSpc>
            <a:spcBef>
              <a:spcPct val="0"/>
            </a:spcBef>
            <a:spcAft>
              <a:spcPct val="35000"/>
            </a:spcAft>
            <a:buNone/>
          </a:pPr>
          <a:r>
            <a:rPr lang="ar-KW" sz="3600" b="1" kern="1200" dirty="0" smtClean="0">
              <a:solidFill>
                <a:srgbClr val="8C8A26"/>
              </a:solidFill>
              <a:latin typeface="+mj-lt"/>
              <a:ea typeface="+mj-ea"/>
              <a:cs typeface="mohammad bold art 1" pitchFamily="2" charset="-78"/>
            </a:rPr>
            <a:t>إخطار سليم</a:t>
          </a:r>
          <a:endParaRPr lang="en-US" sz="3600" b="1" kern="1200" dirty="0">
            <a:solidFill>
              <a:srgbClr val="8C8A26"/>
            </a:solidFill>
            <a:latin typeface="+mj-lt"/>
            <a:ea typeface="+mj-ea"/>
            <a:cs typeface="mohammad bold art 1" pitchFamily="2" charset="-78"/>
          </a:endParaRPr>
        </a:p>
      </dsp:txBody>
      <dsp:txXfrm>
        <a:off x="248080" y="880315"/>
        <a:ext cx="1191696" cy="1191696"/>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6411"/>
          </a:xfrm>
          <a:prstGeom prst="rect">
            <a:avLst/>
          </a:prstGeom>
        </p:spPr>
        <p:txBody>
          <a:bodyPr vert="horz" lIns="91430" tIns="45715" rIns="91430" bIns="45715" rtlCol="0"/>
          <a:lstStyle>
            <a:lvl1pPr algn="l">
              <a:defRPr sz="1200"/>
            </a:lvl1pPr>
          </a:lstStyle>
          <a:p>
            <a:endParaRPr lang="en-GB"/>
          </a:p>
        </p:txBody>
      </p:sp>
      <p:sp>
        <p:nvSpPr>
          <p:cNvPr id="3" name="Date Placeholder 2"/>
          <p:cNvSpPr>
            <a:spLocks noGrp="1"/>
          </p:cNvSpPr>
          <p:nvPr>
            <p:ph type="dt" idx="1"/>
          </p:nvPr>
        </p:nvSpPr>
        <p:spPr>
          <a:xfrm>
            <a:off x="3850443" y="1"/>
            <a:ext cx="2945659" cy="496411"/>
          </a:xfrm>
          <a:prstGeom prst="rect">
            <a:avLst/>
          </a:prstGeom>
        </p:spPr>
        <p:txBody>
          <a:bodyPr vert="horz" lIns="91430" tIns="45715" rIns="91430" bIns="45715" rtlCol="0"/>
          <a:lstStyle>
            <a:lvl1pPr algn="r">
              <a:defRPr sz="1200"/>
            </a:lvl1pPr>
          </a:lstStyle>
          <a:p>
            <a:fld id="{BBE773D9-08DD-45C3-B6EA-7EBBB2591AFA}" type="datetimeFigureOut">
              <a:rPr lang="en-GB" smtClean="0"/>
              <a:t>29/09/2016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0" tIns="45715" rIns="91430" bIns="45715" rtlCol="0" anchor="ctr"/>
          <a:lstStyle/>
          <a:p>
            <a:endParaRPr lang="en-GB"/>
          </a:p>
        </p:txBody>
      </p:sp>
      <p:sp>
        <p:nvSpPr>
          <p:cNvPr id="5" name="Notes Placeholder 4"/>
          <p:cNvSpPr>
            <a:spLocks noGrp="1"/>
          </p:cNvSpPr>
          <p:nvPr>
            <p:ph type="body" sz="quarter" idx="3"/>
          </p:nvPr>
        </p:nvSpPr>
        <p:spPr>
          <a:xfrm>
            <a:off x="679768" y="4715908"/>
            <a:ext cx="5438140" cy="4467701"/>
          </a:xfrm>
          <a:prstGeom prst="rect">
            <a:avLst/>
          </a:prstGeom>
        </p:spPr>
        <p:txBody>
          <a:bodyPr vert="horz" lIns="91430" tIns="45715" rIns="91430" bIns="457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30092"/>
            <a:ext cx="2945659" cy="496411"/>
          </a:xfrm>
          <a:prstGeom prst="rect">
            <a:avLst/>
          </a:prstGeom>
        </p:spPr>
        <p:txBody>
          <a:bodyPr vert="horz" lIns="91430" tIns="45715" rIns="91430" bIns="45715"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2"/>
            <a:ext cx="2945659" cy="496411"/>
          </a:xfrm>
          <a:prstGeom prst="rect">
            <a:avLst/>
          </a:prstGeom>
        </p:spPr>
        <p:txBody>
          <a:bodyPr vert="horz" lIns="91430" tIns="45715" rIns="91430" bIns="45715"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KW" dirty="0"/>
          </a:p>
        </p:txBody>
      </p:sp>
      <p:sp>
        <p:nvSpPr>
          <p:cNvPr id="4" name="Slide Number Placeholder 3"/>
          <p:cNvSpPr>
            <a:spLocks noGrp="1"/>
          </p:cNvSpPr>
          <p:nvPr>
            <p:ph type="sldNum" sz="quarter" idx="10"/>
          </p:nvPr>
        </p:nvSpPr>
        <p:spPr/>
        <p:txBody>
          <a:bodyPr/>
          <a:lstStyle/>
          <a:p>
            <a:fld id="{2D1D362D-D470-4E36-ADE3-B4B444D500B5}" type="slidenum">
              <a:rPr lang="en-GB" smtClean="0"/>
              <a:t>1</a:t>
            </a:fld>
            <a:endParaRPr lang="en-GB"/>
          </a:p>
        </p:txBody>
      </p:sp>
    </p:spTree>
    <p:extLst>
      <p:ext uri="{BB962C8B-B14F-4D97-AF65-F5344CB8AC3E}">
        <p14:creationId xmlns:p14="http://schemas.microsoft.com/office/powerpoint/2010/main" val="3383619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10</a:t>
            </a:fld>
            <a:endParaRPr lang="ar-KW"/>
          </a:p>
        </p:txBody>
      </p:sp>
    </p:spTree>
    <p:extLst>
      <p:ext uri="{BB962C8B-B14F-4D97-AF65-F5344CB8AC3E}">
        <p14:creationId xmlns:p14="http://schemas.microsoft.com/office/powerpoint/2010/main" val="21355119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11</a:t>
            </a:fld>
            <a:endParaRPr lang="ar-KW"/>
          </a:p>
        </p:txBody>
      </p:sp>
    </p:spTree>
    <p:extLst>
      <p:ext uri="{BB962C8B-B14F-4D97-AF65-F5344CB8AC3E}">
        <p14:creationId xmlns:p14="http://schemas.microsoft.com/office/powerpoint/2010/main" val="433058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12</a:t>
            </a:fld>
            <a:endParaRPr lang="ar-KW"/>
          </a:p>
        </p:txBody>
      </p:sp>
    </p:spTree>
    <p:extLst>
      <p:ext uri="{BB962C8B-B14F-4D97-AF65-F5344CB8AC3E}">
        <p14:creationId xmlns:p14="http://schemas.microsoft.com/office/powerpoint/2010/main" val="25936504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13</a:t>
            </a:fld>
            <a:endParaRPr lang="ar-KW"/>
          </a:p>
        </p:txBody>
      </p:sp>
    </p:spTree>
    <p:extLst>
      <p:ext uri="{BB962C8B-B14F-4D97-AF65-F5344CB8AC3E}">
        <p14:creationId xmlns:p14="http://schemas.microsoft.com/office/powerpoint/2010/main" val="35970856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14</a:t>
            </a:fld>
            <a:endParaRPr lang="ar-KW"/>
          </a:p>
        </p:txBody>
      </p:sp>
    </p:spTree>
    <p:extLst>
      <p:ext uri="{BB962C8B-B14F-4D97-AF65-F5344CB8AC3E}">
        <p14:creationId xmlns:p14="http://schemas.microsoft.com/office/powerpoint/2010/main" val="42633670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15</a:t>
            </a:fld>
            <a:endParaRPr lang="ar-KW"/>
          </a:p>
        </p:txBody>
      </p:sp>
    </p:spTree>
    <p:extLst>
      <p:ext uri="{BB962C8B-B14F-4D97-AF65-F5344CB8AC3E}">
        <p14:creationId xmlns:p14="http://schemas.microsoft.com/office/powerpoint/2010/main" val="19599633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16</a:t>
            </a:fld>
            <a:endParaRPr lang="ar-KW"/>
          </a:p>
        </p:txBody>
      </p:sp>
    </p:spTree>
    <p:extLst>
      <p:ext uri="{BB962C8B-B14F-4D97-AF65-F5344CB8AC3E}">
        <p14:creationId xmlns:p14="http://schemas.microsoft.com/office/powerpoint/2010/main" val="14122021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17</a:t>
            </a:fld>
            <a:endParaRPr lang="ar-KW"/>
          </a:p>
        </p:txBody>
      </p:sp>
    </p:spTree>
    <p:extLst>
      <p:ext uri="{BB962C8B-B14F-4D97-AF65-F5344CB8AC3E}">
        <p14:creationId xmlns:p14="http://schemas.microsoft.com/office/powerpoint/2010/main" val="1108889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18</a:t>
            </a:fld>
            <a:endParaRPr lang="ar-KW"/>
          </a:p>
        </p:txBody>
      </p:sp>
    </p:spTree>
    <p:extLst>
      <p:ext uri="{BB962C8B-B14F-4D97-AF65-F5344CB8AC3E}">
        <p14:creationId xmlns:p14="http://schemas.microsoft.com/office/powerpoint/2010/main" val="2202453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188765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Tree>
    <p:extLst>
      <p:ext uri="{BB962C8B-B14F-4D97-AF65-F5344CB8AC3E}">
        <p14:creationId xmlns:p14="http://schemas.microsoft.com/office/powerpoint/2010/main" val="32156977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a:p>
        </p:txBody>
      </p:sp>
    </p:spTree>
    <p:extLst>
      <p:ext uri="{BB962C8B-B14F-4D97-AF65-F5344CB8AC3E}">
        <p14:creationId xmlns:p14="http://schemas.microsoft.com/office/powerpoint/2010/main" val="2012378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7</a:t>
            </a:fld>
            <a:endParaRPr lang="ar-KW"/>
          </a:p>
        </p:txBody>
      </p:sp>
    </p:spTree>
    <p:extLst>
      <p:ext uri="{BB962C8B-B14F-4D97-AF65-F5344CB8AC3E}">
        <p14:creationId xmlns:p14="http://schemas.microsoft.com/office/powerpoint/2010/main" val="4183425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8</a:t>
            </a:fld>
            <a:endParaRPr lang="ar-KW"/>
          </a:p>
        </p:txBody>
      </p:sp>
    </p:spTree>
    <p:extLst>
      <p:ext uri="{BB962C8B-B14F-4D97-AF65-F5344CB8AC3E}">
        <p14:creationId xmlns:p14="http://schemas.microsoft.com/office/powerpoint/2010/main" val="871387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9</a:t>
            </a:fld>
            <a:endParaRPr lang="ar-KW"/>
          </a:p>
        </p:txBody>
      </p:sp>
    </p:spTree>
    <p:extLst>
      <p:ext uri="{BB962C8B-B14F-4D97-AF65-F5344CB8AC3E}">
        <p14:creationId xmlns:p14="http://schemas.microsoft.com/office/powerpoint/2010/main" val="1070621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29/09/2016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Public"/>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Public</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29/09/2016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29/09/2016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29/09/2016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29/09/2016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29/09/2016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29/09/2016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29/09/2016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29/09/2016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29/09/2016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29/09/2016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29/09/2016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Public"/>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Public</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tiff"/><Relationship Id="rId7" Type="http://schemas.openxmlformats.org/officeDocument/2006/relationships/diagramQuickStyle" Target="../diagrams/quickStyle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png"/><Relationship Id="rId9" Type="http://schemas.microsoft.com/office/2007/relationships/diagramDrawing" Target="../diagrams/drawing1.xml"/></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68"/>
            <a:ext cx="7772400" cy="1470025"/>
          </a:xfrm>
        </p:spPr>
        <p:txBody>
          <a:bodyPr>
            <a:normAutofit/>
          </a:bodyPr>
          <a:lstStyle/>
          <a:p>
            <a:pPr rtl="1"/>
            <a:r>
              <a:rPr lang="ar-KW" sz="3600" b="1" dirty="0" smtClean="0">
                <a:solidFill>
                  <a:srgbClr val="8C8A26"/>
                </a:solidFill>
                <a:cs typeface="mohammad bold art 1" pitchFamily="2" charset="-78"/>
              </a:rPr>
              <a:t>ورشة عمل</a:t>
            </a:r>
            <a:r>
              <a:rPr lang="en-US" sz="4800" b="1" dirty="0" smtClean="0">
                <a:solidFill>
                  <a:srgbClr val="8C8A26"/>
                </a:solidFill>
                <a:cs typeface="mohammad bold art 1" pitchFamily="2" charset="-78"/>
              </a:rPr>
              <a:t/>
            </a:r>
            <a:br>
              <a:rPr lang="en-US" sz="4800" b="1" dirty="0" smtClean="0">
                <a:solidFill>
                  <a:srgbClr val="8C8A26"/>
                </a:solidFill>
                <a:cs typeface="mohammad bold art 1" pitchFamily="2" charset="-78"/>
              </a:rPr>
            </a:br>
            <a:endParaRPr lang="en-GB" sz="4800" dirty="0">
              <a:cs typeface="mohammad bold art 1" pitchFamily="2" charset="-78"/>
            </a:endParaRPr>
          </a:p>
        </p:txBody>
      </p:sp>
      <p:sp>
        <p:nvSpPr>
          <p:cNvPr id="3" name="Subtitle 2"/>
          <p:cNvSpPr>
            <a:spLocks noGrp="1"/>
          </p:cNvSpPr>
          <p:nvPr>
            <p:ph type="subTitle" idx="1"/>
          </p:nvPr>
        </p:nvSpPr>
        <p:spPr>
          <a:xfrm>
            <a:off x="1843608" y="2276872"/>
            <a:ext cx="6400800" cy="2616696"/>
          </a:xfrm>
        </p:spPr>
        <p:txBody>
          <a:bodyPr>
            <a:normAutofit/>
          </a:bodyPr>
          <a:lstStyle/>
          <a:p>
            <a:pPr rtl="1"/>
            <a:r>
              <a:rPr lang="ar-KW" sz="3600" b="1" dirty="0" smtClean="0">
                <a:solidFill>
                  <a:srgbClr val="1F497D"/>
                </a:solidFill>
                <a:cs typeface="mohammad bold art 1" pitchFamily="2" charset="-78"/>
              </a:rPr>
              <a:t>مكافحة غسل الأموال وتمويل الإرهاب</a:t>
            </a:r>
          </a:p>
          <a:p>
            <a:pPr rtl="1"/>
            <a:r>
              <a:rPr lang="ar-KW" sz="2800" b="1" dirty="0" smtClean="0">
                <a:solidFill>
                  <a:srgbClr val="1F497D"/>
                </a:solidFill>
                <a:cs typeface="mohammad bold art 1" pitchFamily="2" charset="-78"/>
              </a:rPr>
              <a:t>إدارة الرقابة المكتبية – قطاع الإشراف </a:t>
            </a:r>
          </a:p>
          <a:p>
            <a:pPr rtl="1"/>
            <a:r>
              <a:rPr lang="ar-KW" sz="2800" b="1" dirty="0" smtClean="0">
                <a:solidFill>
                  <a:srgbClr val="1F497D"/>
                </a:solidFill>
                <a:cs typeface="mohammad bold art 1" pitchFamily="2" charset="-78"/>
              </a:rPr>
              <a:t>4 أكتوبر </a:t>
            </a:r>
            <a:r>
              <a:rPr lang="en-US" sz="2800" b="1" dirty="0" smtClean="0">
                <a:solidFill>
                  <a:srgbClr val="1F497D"/>
                </a:solidFill>
                <a:cs typeface="mohammad bold art 1" pitchFamily="2" charset="-78"/>
              </a:rPr>
              <a:t>2016</a:t>
            </a:r>
            <a:endParaRPr lang="ar-KW" sz="2800" b="1" dirty="0" smtClean="0">
              <a:solidFill>
                <a:srgbClr val="1F497D"/>
              </a:solidFill>
              <a:cs typeface="mohammad bold art 1" pitchFamily="2" charset="-78"/>
            </a:endParaRPr>
          </a:p>
        </p:txBody>
      </p:sp>
      <p:pic>
        <p:nvPicPr>
          <p:cNvPr id="6" name="Picture 5" descr="Picture 3.png"/>
          <p:cNvPicPr>
            <a:picLocks noChangeAspect="1"/>
          </p:cNvPicPr>
          <p:nvPr/>
        </p:nvPicPr>
        <p:blipFill rotWithShape="1">
          <a:blip r:embed="rId3"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algn="r" rtl="1"/>
            <a:r>
              <a:rPr lang="ar-KW" sz="2400" b="1" dirty="0">
                <a:solidFill>
                  <a:schemeClr val="tx2"/>
                </a:solidFill>
                <a:latin typeface="Calibri" pitchFamily="34" charset="0"/>
                <a:cs typeface="mohammad bold art 1" pitchFamily="2" charset="-78"/>
              </a:rPr>
              <a:t>الجزء </a:t>
            </a:r>
            <a:r>
              <a:rPr lang="ar-KW" sz="2400" b="1" dirty="0" smtClean="0">
                <a:solidFill>
                  <a:schemeClr val="tx2"/>
                </a:solidFill>
                <a:latin typeface="Calibri" pitchFamily="34" charset="0"/>
                <a:cs typeface="mohammad bold art 1" pitchFamily="2" charset="-78"/>
              </a:rPr>
              <a:t>الثالث</a:t>
            </a:r>
            <a:r>
              <a:rPr lang="ar-KW" sz="2400" b="1" dirty="0">
                <a:solidFill>
                  <a:schemeClr val="tx2"/>
                </a:solidFill>
                <a:latin typeface="Calibri" pitchFamily="34" charset="0"/>
                <a:cs typeface="mohammad bold art 1" pitchFamily="2" charset="-78"/>
              </a:rPr>
              <a:t>/ </a:t>
            </a:r>
            <a:r>
              <a:rPr lang="ar-KW" sz="2400" b="1" dirty="0" smtClean="0">
                <a:solidFill>
                  <a:schemeClr val="tx2"/>
                </a:solidFill>
                <a:latin typeface="Calibri" pitchFamily="34" charset="0"/>
                <a:cs typeface="mohammad bold art 1" pitchFamily="2" charset="-78"/>
              </a:rPr>
              <a:t>ملاحظات وحدة التحريات</a:t>
            </a:r>
            <a:br>
              <a:rPr lang="ar-KW" sz="2400" b="1" dirty="0" smtClean="0">
                <a:solidFill>
                  <a:schemeClr val="tx2"/>
                </a:solidFill>
                <a:latin typeface="Calibri" pitchFamily="34" charset="0"/>
                <a:cs typeface="mohammad bold art 1" pitchFamily="2" charset="-78"/>
              </a:rPr>
            </a:br>
            <a:r>
              <a:rPr lang="ar-KW" sz="2400" b="1" dirty="0" smtClean="0">
                <a:solidFill>
                  <a:schemeClr val="tx2"/>
                </a:solidFill>
                <a:latin typeface="Calibri" pitchFamily="34" charset="0"/>
                <a:cs typeface="mohammad bold art 1" pitchFamily="2" charset="-78"/>
              </a:rPr>
              <a:t> المالية الكويتية</a:t>
            </a:r>
            <a:endParaRPr lang="en-US" sz="2400" b="1" dirty="0">
              <a:solidFill>
                <a:schemeClr val="tx2"/>
              </a:solidFill>
              <a:latin typeface="Calibri" pitchFamily="34" charset="0"/>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marL="285750" lvl="0" indent="0" algn="just" rtl="1" fontAlgn="base">
              <a:lnSpc>
                <a:spcPct val="120000"/>
              </a:lnSpc>
              <a:spcBef>
                <a:spcPct val="0"/>
              </a:spcBef>
              <a:spcAft>
                <a:spcPts val="600"/>
              </a:spcAft>
              <a:buNone/>
            </a:pPr>
            <a:endParaRPr lang="ar-KW" sz="1000" dirty="0" smtClean="0">
              <a:solidFill>
                <a:schemeClr val="tx2"/>
              </a:solidFill>
              <a:latin typeface="Calibri" pitchFamily="34" charset="0"/>
              <a:cs typeface="mohammad bold art 1" pitchFamily="2" charset="-78"/>
            </a:endParaRPr>
          </a:p>
          <a:p>
            <a:pPr lvl="0" algn="just" rtl="1" fontAlgn="base">
              <a:lnSpc>
                <a:spcPct val="120000"/>
              </a:lnSpc>
              <a:spcBef>
                <a:spcPts val="1200"/>
              </a:spcBef>
              <a:spcAft>
                <a:spcPts val="600"/>
              </a:spcAft>
              <a:buFont typeface="Wingdings" panose="05000000000000000000" pitchFamily="2" charset="2"/>
              <a:buChar char="§"/>
            </a:pPr>
            <a:r>
              <a:rPr lang="ar-KW" sz="2400" dirty="0" smtClean="0">
                <a:solidFill>
                  <a:schemeClr val="tx2"/>
                </a:solidFill>
                <a:latin typeface="Calibri" pitchFamily="34" charset="0"/>
                <a:cs typeface="mohammad bold art 1" pitchFamily="2" charset="-78"/>
              </a:rPr>
              <a:t>ملاحظات وحدة التحريات على الجهات الخاضعة لرقابة هيئة أسواق المال:</a:t>
            </a:r>
            <a:endParaRPr lang="ar-KW" sz="2400" dirty="0">
              <a:solidFill>
                <a:schemeClr val="tx2"/>
              </a:solidFill>
              <a:latin typeface="Calibri" pitchFamily="34" charset="0"/>
              <a:cs typeface="mohammad bold art 1" pitchFamily="2" charset="-78"/>
            </a:endParaRPr>
          </a:p>
          <a:p>
            <a:pPr marL="914400" lvl="0" indent="-457200" algn="just" rtl="1" fontAlgn="base">
              <a:lnSpc>
                <a:spcPct val="120000"/>
              </a:lnSpc>
              <a:spcBef>
                <a:spcPts val="1200"/>
              </a:spcBef>
              <a:spcAft>
                <a:spcPts val="600"/>
              </a:spcAft>
              <a:buFont typeface="+mj-lt"/>
              <a:buAutoNum type="arabicPeriod"/>
            </a:pPr>
            <a:r>
              <a:rPr lang="ar-KW" sz="2400" dirty="0">
                <a:solidFill>
                  <a:schemeClr val="tx2"/>
                </a:solidFill>
                <a:latin typeface="Calibri" pitchFamily="34" charset="0"/>
                <a:cs typeface="mohammad bold art 1" pitchFamily="2" charset="-78"/>
              </a:rPr>
              <a:t>ضعف عملية </a:t>
            </a:r>
            <a:r>
              <a:rPr lang="ar-KW" sz="2400" dirty="0" smtClean="0">
                <a:solidFill>
                  <a:schemeClr val="tx2"/>
                </a:solidFill>
                <a:latin typeface="Calibri" pitchFamily="34" charset="0"/>
                <a:cs typeface="mohammad bold art 1" pitchFamily="2" charset="-78"/>
              </a:rPr>
              <a:t>الإخطار من الجهات الخاضعة تقريباً.</a:t>
            </a:r>
            <a:endParaRPr lang="ar-KW" sz="2400" dirty="0">
              <a:solidFill>
                <a:schemeClr val="tx2"/>
              </a:solidFill>
              <a:latin typeface="Calibri" pitchFamily="34" charset="0"/>
              <a:cs typeface="mohammad bold art 1" pitchFamily="2" charset="-78"/>
            </a:endParaRPr>
          </a:p>
          <a:p>
            <a:pPr marL="914400" lvl="0" indent="-457200" algn="just" rtl="1" fontAlgn="base">
              <a:lnSpc>
                <a:spcPct val="120000"/>
              </a:lnSpc>
              <a:spcBef>
                <a:spcPts val="1200"/>
              </a:spcBef>
              <a:spcAft>
                <a:spcPts val="600"/>
              </a:spcAft>
              <a:buFont typeface="+mj-lt"/>
              <a:buAutoNum type="arabicPeriod"/>
            </a:pPr>
            <a:r>
              <a:rPr lang="ar-KW" sz="2400" dirty="0" smtClean="0">
                <a:solidFill>
                  <a:schemeClr val="tx2"/>
                </a:solidFill>
                <a:latin typeface="Calibri" pitchFamily="34" charset="0"/>
                <a:cs typeface="mohammad bold art 1" pitchFamily="2" charset="-78"/>
              </a:rPr>
              <a:t>الحاجة إلى التأكد من نظام الاخطار لدى الجهات (</a:t>
            </a:r>
            <a:r>
              <a:rPr lang="ar-KW" sz="2400" dirty="0" smtClean="0">
                <a:solidFill>
                  <a:srgbClr val="FF0000"/>
                </a:solidFill>
                <a:latin typeface="Calibri" pitchFamily="34" charset="0"/>
                <a:cs typeface="mohammad bold art 1" pitchFamily="2" charset="-78"/>
              </a:rPr>
              <a:t>مقارنة</a:t>
            </a:r>
            <a:r>
              <a:rPr lang="ar-KW" sz="2400" dirty="0" smtClean="0">
                <a:solidFill>
                  <a:schemeClr val="tx2"/>
                </a:solidFill>
                <a:latin typeface="Calibri" pitchFamily="34" charset="0"/>
                <a:cs typeface="mohammad bold art 1" pitchFamily="2" charset="-78"/>
              </a:rPr>
              <a:t> </a:t>
            </a:r>
            <a:r>
              <a:rPr lang="ar-KW" sz="2400" dirty="0" smtClean="0">
                <a:solidFill>
                  <a:srgbClr val="FF0000"/>
                </a:solidFill>
                <a:latin typeface="Calibri" pitchFamily="34" charset="0"/>
                <a:cs typeface="mohammad bold art 1" pitchFamily="2" charset="-78"/>
              </a:rPr>
              <a:t>حجم العمليات بالنسبة إلى المعلومات المقدمة من العميل</a:t>
            </a:r>
            <a:r>
              <a:rPr lang="ar-KW" sz="2400" dirty="0" smtClean="0">
                <a:solidFill>
                  <a:schemeClr val="tx2"/>
                </a:solidFill>
                <a:latin typeface="Calibri" pitchFamily="34" charset="0"/>
                <a:cs typeface="mohammad bold art 1" pitchFamily="2" charset="-78"/>
              </a:rPr>
              <a:t>).</a:t>
            </a:r>
            <a:endParaRPr lang="ar-KW" sz="2400" dirty="0">
              <a:solidFill>
                <a:schemeClr val="tx2"/>
              </a:solidFill>
              <a:latin typeface="Calibri" pitchFamily="34" charset="0"/>
              <a:cs typeface="mohammad bold art 1" pitchFamily="2" charset="-78"/>
            </a:endParaRPr>
          </a:p>
          <a:p>
            <a:pPr marL="285750" lvl="0" indent="0" algn="just"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    </a:t>
            </a: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ct val="0"/>
              </a:spcBef>
              <a:spcAft>
                <a:spcPts val="600"/>
              </a:spcAft>
              <a:buNone/>
            </a:pPr>
            <a:endParaRPr lang="ar-KW" sz="2000" b="1"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10</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4343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1" end="21"/>
                                            </p:txEl>
                                          </p:spTgt>
                                        </p:tgtEl>
                                        <p:attrNameLst>
                                          <p:attrName>style.visibility</p:attrName>
                                        </p:attrNameLst>
                                      </p:cBhvr>
                                      <p:to>
                                        <p:strVal val="visible"/>
                                      </p:to>
                                    </p:set>
                                    <p:anim calcmode="lin" valueType="num">
                                      <p:cBhvr additive="base">
                                        <p:cTn id="7" dur="500" fill="hold"/>
                                        <p:tgtEl>
                                          <p:spTgt spid="3">
                                            <p:txEl>
                                              <p:pRg st="21" end="2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1" end="2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lnSpc>
                <a:spcPts val="2500"/>
              </a:lnSpc>
            </a:pPr>
            <a:r>
              <a:rPr lang="ar-KW" sz="2400" b="1" dirty="0">
                <a:solidFill>
                  <a:schemeClr val="tx2"/>
                </a:solidFill>
                <a:latin typeface="Calibri" pitchFamily="34" charset="0"/>
                <a:cs typeface="mohammad bold art 1" pitchFamily="2" charset="-78"/>
              </a:rPr>
              <a:t>الجزء الثالث/ ملاحظات وحدة التحريات</a:t>
            </a:r>
            <a:br>
              <a:rPr lang="ar-KW" sz="2400" b="1" dirty="0">
                <a:solidFill>
                  <a:schemeClr val="tx2"/>
                </a:solidFill>
                <a:latin typeface="Calibri" pitchFamily="34" charset="0"/>
                <a:cs typeface="mohammad bold art 1" pitchFamily="2" charset="-78"/>
              </a:rPr>
            </a:br>
            <a:r>
              <a:rPr lang="ar-KW" sz="2400" b="1" dirty="0">
                <a:solidFill>
                  <a:schemeClr val="tx2"/>
                </a:solidFill>
                <a:latin typeface="Calibri" pitchFamily="34" charset="0"/>
                <a:cs typeface="mohammad bold art 1" pitchFamily="2" charset="-78"/>
              </a:rPr>
              <a:t> المالية الكويتية</a:t>
            </a:r>
            <a:endParaRPr lang="en-US" sz="2400" b="1" dirty="0">
              <a:solidFill>
                <a:schemeClr val="tx2"/>
              </a:solidFill>
              <a:latin typeface="Calibri" pitchFamily="34" charset="0"/>
              <a:cs typeface="mohammad bold art 1" pitchFamily="2" charset="-78"/>
            </a:endParaRPr>
          </a:p>
        </p:txBody>
      </p:sp>
      <p:sp>
        <p:nvSpPr>
          <p:cNvPr id="3" name="Content Placeholder 2"/>
          <p:cNvSpPr>
            <a:spLocks noGrp="1"/>
          </p:cNvSpPr>
          <p:nvPr>
            <p:ph idx="1"/>
          </p:nvPr>
        </p:nvSpPr>
        <p:spPr>
          <a:xfrm>
            <a:off x="395536" y="1295402"/>
            <a:ext cx="8229600" cy="4715346"/>
          </a:xfrm>
        </p:spPr>
        <p:txBody>
          <a:bodyPr>
            <a:normAutofit/>
          </a:bodyPr>
          <a:lstStyle/>
          <a:p>
            <a:pPr marL="802800" indent="0" algn="just" rtl="1" fontAlgn="base">
              <a:lnSpc>
                <a:spcPct val="110000"/>
              </a:lnSpc>
              <a:spcBef>
                <a:spcPct val="0"/>
              </a:spcBef>
              <a:spcAft>
                <a:spcPts val="600"/>
              </a:spcAft>
              <a:buNone/>
            </a:pPr>
            <a:endParaRPr lang="en-US" sz="1800" dirty="0" smtClean="0">
              <a:solidFill>
                <a:schemeClr val="tx2"/>
              </a:solidFill>
              <a:latin typeface="Calibri" pitchFamily="34" charset="0"/>
              <a:cs typeface="mohammad bold art 1" pitchFamily="2" charset="-78"/>
            </a:endParaRPr>
          </a:p>
          <a:p>
            <a:pPr marL="1260000" lvl="0" indent="-457200" algn="just" rtl="1" fontAlgn="base">
              <a:lnSpc>
                <a:spcPct val="110000"/>
              </a:lnSpc>
              <a:spcBef>
                <a:spcPct val="0"/>
              </a:spcBef>
              <a:spcAft>
                <a:spcPts val="600"/>
              </a:spcAft>
              <a:buFont typeface="Wingdings" panose="05000000000000000000" pitchFamily="2" charset="2"/>
              <a:buChar char="§"/>
            </a:pPr>
            <a:r>
              <a:rPr lang="ar-KW" sz="2400" dirty="0" smtClean="0">
                <a:solidFill>
                  <a:schemeClr val="tx2"/>
                </a:solidFill>
                <a:latin typeface="Calibri" pitchFamily="34" charset="0"/>
                <a:cs typeface="mohammad bold art 1" pitchFamily="2" charset="-78"/>
              </a:rPr>
              <a:t>نظام الإخطار السليم:</a:t>
            </a:r>
          </a:p>
          <a:p>
            <a:pPr marL="1260000" lvl="0" indent="-457200" algn="just" rtl="1" fontAlgn="base">
              <a:lnSpc>
                <a:spcPct val="110000"/>
              </a:lnSpc>
              <a:spcBef>
                <a:spcPct val="0"/>
              </a:spcBef>
              <a:spcAft>
                <a:spcPts val="600"/>
              </a:spcAft>
              <a:buFont typeface="Wingdings" panose="05000000000000000000" pitchFamily="2" charset="2"/>
              <a:buChar char="ü"/>
            </a:pPr>
            <a:endParaRPr lang="ar-KW" sz="400" dirty="0" smtClean="0">
              <a:solidFill>
                <a:schemeClr val="tx2"/>
              </a:solidFill>
              <a:latin typeface="Calibri" pitchFamily="34" charset="0"/>
              <a:cs typeface="mohammad bold art 1" pitchFamily="2" charset="-78"/>
            </a:endParaRPr>
          </a:p>
          <a:p>
            <a:pPr marL="622800" lvl="0" indent="0" algn="r" rtl="1" fontAlgn="base">
              <a:lnSpc>
                <a:spcPct val="130000"/>
              </a:lnSpc>
              <a:spcBef>
                <a:spcPct val="0"/>
              </a:spcBef>
              <a:spcAft>
                <a:spcPts val="600"/>
              </a:spcAft>
              <a:buNone/>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11</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 name="Diagram 4"/>
          <p:cNvGraphicFramePr/>
          <p:nvPr>
            <p:extLst>
              <p:ext uri="{D42A27DB-BD31-4B8C-83A1-F6EECF244321}">
                <p14:modId xmlns:p14="http://schemas.microsoft.com/office/powerpoint/2010/main" val="1866181837"/>
              </p:ext>
            </p:extLst>
          </p:nvPr>
        </p:nvGraphicFramePr>
        <p:xfrm>
          <a:off x="827584" y="2060848"/>
          <a:ext cx="7560840" cy="295232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178030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algn="r" rtl="1"/>
            <a:r>
              <a:rPr lang="ar-KW" sz="2400" b="1" dirty="0">
                <a:solidFill>
                  <a:schemeClr val="tx2"/>
                </a:solidFill>
                <a:latin typeface="Calibri" pitchFamily="34" charset="0"/>
                <a:cs typeface="mohammad bold art 1" pitchFamily="2" charset="-78"/>
              </a:rPr>
              <a:t>الجزء </a:t>
            </a:r>
            <a:r>
              <a:rPr lang="ar-KW" sz="2400" b="1" dirty="0" smtClean="0">
                <a:solidFill>
                  <a:schemeClr val="tx2"/>
                </a:solidFill>
                <a:latin typeface="Calibri" pitchFamily="34" charset="0"/>
                <a:cs typeface="mohammad bold art 1" pitchFamily="2" charset="-78"/>
              </a:rPr>
              <a:t>الثالث</a:t>
            </a:r>
            <a:r>
              <a:rPr lang="ar-KW" sz="2400" b="1" dirty="0">
                <a:solidFill>
                  <a:schemeClr val="tx2"/>
                </a:solidFill>
                <a:latin typeface="Calibri" pitchFamily="34" charset="0"/>
                <a:cs typeface="mohammad bold art 1" pitchFamily="2" charset="-78"/>
              </a:rPr>
              <a:t>/ </a:t>
            </a:r>
            <a:r>
              <a:rPr lang="ar-KW" sz="2400" b="1" dirty="0" smtClean="0">
                <a:solidFill>
                  <a:schemeClr val="tx2"/>
                </a:solidFill>
                <a:latin typeface="Calibri" pitchFamily="34" charset="0"/>
                <a:cs typeface="mohammad bold art 1" pitchFamily="2" charset="-78"/>
              </a:rPr>
              <a:t>ملاحظات وحدة التحريات</a:t>
            </a:r>
            <a:br>
              <a:rPr lang="ar-KW" sz="2400" b="1" dirty="0" smtClean="0">
                <a:solidFill>
                  <a:schemeClr val="tx2"/>
                </a:solidFill>
                <a:latin typeface="Calibri" pitchFamily="34" charset="0"/>
                <a:cs typeface="mohammad bold art 1" pitchFamily="2" charset="-78"/>
              </a:rPr>
            </a:br>
            <a:r>
              <a:rPr lang="ar-KW" sz="2400" b="1" dirty="0" smtClean="0">
                <a:solidFill>
                  <a:schemeClr val="tx2"/>
                </a:solidFill>
                <a:latin typeface="Calibri" pitchFamily="34" charset="0"/>
                <a:cs typeface="mohammad bold art 1" pitchFamily="2" charset="-78"/>
              </a:rPr>
              <a:t> المالية الكويتية</a:t>
            </a:r>
            <a:endParaRPr lang="en-US" sz="2400" b="1" dirty="0">
              <a:solidFill>
                <a:schemeClr val="tx2"/>
              </a:solidFill>
              <a:latin typeface="Calibri" pitchFamily="34" charset="0"/>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marL="285750" lvl="0" indent="0" algn="just" rtl="1" fontAlgn="base">
              <a:lnSpc>
                <a:spcPct val="120000"/>
              </a:lnSpc>
              <a:spcBef>
                <a:spcPct val="0"/>
              </a:spcBef>
              <a:spcAft>
                <a:spcPts val="600"/>
              </a:spcAft>
              <a:buNone/>
            </a:pPr>
            <a:endParaRPr lang="ar-KW" sz="1000" dirty="0" smtClean="0">
              <a:solidFill>
                <a:schemeClr val="tx2"/>
              </a:solidFill>
              <a:latin typeface="Calibri" pitchFamily="34" charset="0"/>
              <a:cs typeface="mohammad bold art 1" pitchFamily="2" charset="-78"/>
            </a:endParaRPr>
          </a:p>
          <a:p>
            <a:pPr lvl="0" algn="just" rtl="1" fontAlgn="base">
              <a:lnSpc>
                <a:spcPct val="120000"/>
              </a:lnSpc>
              <a:spcBef>
                <a:spcPts val="1200"/>
              </a:spcBef>
              <a:spcAft>
                <a:spcPts val="600"/>
              </a:spcAft>
              <a:buFont typeface="Wingdings" panose="05000000000000000000" pitchFamily="2" charset="2"/>
              <a:buChar char="§"/>
            </a:pPr>
            <a:r>
              <a:rPr lang="ar-KW" sz="2400" dirty="0" smtClean="0">
                <a:solidFill>
                  <a:schemeClr val="tx2"/>
                </a:solidFill>
                <a:latin typeface="Calibri" pitchFamily="34" charset="0"/>
                <a:cs typeface="mohammad bold art 1" pitchFamily="2" charset="-78"/>
              </a:rPr>
              <a:t>(يتبع) ملاحظات وحدة التحريات على الجهات الخاضعة لرقابة هيئة أسواق المال:</a:t>
            </a:r>
            <a:endParaRPr lang="ar-KW" sz="2400" dirty="0">
              <a:solidFill>
                <a:schemeClr val="tx2"/>
              </a:solidFill>
              <a:latin typeface="Calibri" pitchFamily="34" charset="0"/>
              <a:cs typeface="mohammad bold art 1" pitchFamily="2" charset="-78"/>
            </a:endParaRPr>
          </a:p>
          <a:p>
            <a:pPr marL="914400" lvl="0" indent="-457200" algn="just" rtl="1" fontAlgn="base">
              <a:lnSpc>
                <a:spcPct val="120000"/>
              </a:lnSpc>
              <a:spcBef>
                <a:spcPts val="1200"/>
              </a:spcBef>
              <a:spcAft>
                <a:spcPts val="600"/>
              </a:spcAft>
              <a:buFont typeface="+mj-lt"/>
              <a:buAutoNum type="arabicPeriod" startAt="3"/>
            </a:pPr>
            <a:r>
              <a:rPr lang="ar-KW" sz="2400" dirty="0" smtClean="0">
                <a:solidFill>
                  <a:schemeClr val="tx2"/>
                </a:solidFill>
                <a:latin typeface="Calibri" pitchFamily="34" charset="0"/>
                <a:cs typeface="mohammad bold art 1" pitchFamily="2" charset="-78"/>
              </a:rPr>
              <a:t>من خلال الاخطارات الواردة إلى وحدة التحريات المالية، تبين وجود عمليات لها علاقة ببعض الجهات الخاضعة لرقابة الهيئة لا تملك أي تفاصيل عنها (</a:t>
            </a:r>
            <a:r>
              <a:rPr lang="ar-KW" sz="2400" dirty="0" smtClean="0">
                <a:solidFill>
                  <a:srgbClr val="FF0000"/>
                </a:solidFill>
                <a:latin typeface="Calibri" pitchFamily="34" charset="0"/>
                <a:cs typeface="mohammad bold art 1" pitchFamily="2" charset="-78"/>
              </a:rPr>
              <a:t>العناية الواجبة، حفظ السجلات</a:t>
            </a:r>
            <a:r>
              <a:rPr lang="ar-KW" sz="2400" dirty="0" smtClean="0">
                <a:solidFill>
                  <a:schemeClr val="tx2"/>
                </a:solidFill>
                <a:latin typeface="Calibri" pitchFamily="34" charset="0"/>
                <a:cs typeface="mohammad bold art 1" pitchFamily="2" charset="-78"/>
              </a:rPr>
              <a:t>).</a:t>
            </a:r>
          </a:p>
          <a:p>
            <a:pPr marL="742950" lvl="0" indent="-457200" algn="just" rtl="1" fontAlgn="base">
              <a:lnSpc>
                <a:spcPct val="120000"/>
              </a:lnSpc>
              <a:spcBef>
                <a:spcPct val="0"/>
              </a:spcBef>
              <a:spcAft>
                <a:spcPts val="600"/>
              </a:spcAft>
              <a:buFont typeface="Wingdings" panose="05000000000000000000" pitchFamily="2" charset="2"/>
              <a:buChar char="§"/>
            </a:pPr>
            <a:r>
              <a:rPr lang="ar-KW" sz="2400" dirty="0">
                <a:solidFill>
                  <a:schemeClr val="tx2"/>
                </a:solidFill>
                <a:latin typeface="Calibri" pitchFamily="34" charset="0"/>
                <a:cs typeface="mohammad bold art 1" pitchFamily="2" charset="-78"/>
              </a:rPr>
              <a:t>ستقوم وحدة التحريات بتقديم الملاحظات التي تكشفت لها إلى الجهات الرقابية.</a:t>
            </a:r>
          </a:p>
          <a:p>
            <a:pPr marL="285750" lvl="0" indent="0" algn="just"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    </a:t>
            </a: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ct val="0"/>
              </a:spcBef>
              <a:spcAft>
                <a:spcPts val="600"/>
              </a:spcAft>
              <a:buNone/>
            </a:pPr>
            <a:endParaRPr lang="ar-KW" sz="2000" b="1"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8588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1" end="21"/>
                                            </p:txEl>
                                          </p:spTgt>
                                        </p:tgtEl>
                                        <p:attrNameLst>
                                          <p:attrName>style.visibility</p:attrName>
                                        </p:attrNameLst>
                                      </p:cBhvr>
                                      <p:to>
                                        <p:strVal val="visible"/>
                                      </p:to>
                                    </p:set>
                                    <p:anim calcmode="lin" valueType="num">
                                      <p:cBhvr additive="base">
                                        <p:cTn id="7" dur="500" fill="hold"/>
                                        <p:tgtEl>
                                          <p:spTgt spid="3">
                                            <p:txEl>
                                              <p:pRg st="21" end="2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1" end="2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algn="r" rtl="1"/>
            <a:r>
              <a:rPr lang="ar-KW" sz="2400" b="1" dirty="0">
                <a:solidFill>
                  <a:schemeClr val="tx2"/>
                </a:solidFill>
                <a:latin typeface="Calibri" pitchFamily="34" charset="0"/>
                <a:cs typeface="mohammad bold art 1" pitchFamily="2" charset="-78"/>
              </a:rPr>
              <a:t>الجزء </a:t>
            </a:r>
            <a:r>
              <a:rPr lang="ar-KW" sz="2400" b="1" dirty="0" smtClean="0">
                <a:solidFill>
                  <a:schemeClr val="tx2"/>
                </a:solidFill>
                <a:latin typeface="Calibri" pitchFamily="34" charset="0"/>
                <a:cs typeface="mohammad bold art 1" pitchFamily="2" charset="-78"/>
              </a:rPr>
              <a:t>الرابع/ ملاحظات </a:t>
            </a:r>
            <a:r>
              <a:rPr lang="ar-KW" sz="2400" dirty="0" smtClean="0">
                <a:solidFill>
                  <a:schemeClr val="tx2"/>
                </a:solidFill>
                <a:latin typeface="Calibri" pitchFamily="34" charset="0"/>
                <a:cs typeface="mohammad bold art 1" pitchFamily="2" charset="-78"/>
              </a:rPr>
              <a:t>حول </a:t>
            </a:r>
            <a:r>
              <a:rPr lang="ar-KW" sz="2400" dirty="0">
                <a:solidFill>
                  <a:schemeClr val="tx2"/>
                </a:solidFill>
                <a:latin typeface="Calibri" pitchFamily="34" charset="0"/>
                <a:cs typeface="mohammad bold art 1" pitchFamily="2" charset="-78"/>
              </a:rPr>
              <a:t>نتائج </a:t>
            </a:r>
            <a:r>
              <a:rPr lang="ar-KW" sz="2400" dirty="0" smtClean="0">
                <a:solidFill>
                  <a:schemeClr val="tx2"/>
                </a:solidFill>
                <a:latin typeface="Calibri" pitchFamily="34" charset="0"/>
                <a:cs typeface="mohammad bold art 1" pitchFamily="2" charset="-78"/>
              </a:rPr>
              <a:t>مهام</a:t>
            </a:r>
            <a:br>
              <a:rPr lang="ar-KW" sz="2400" dirty="0" smtClean="0">
                <a:solidFill>
                  <a:schemeClr val="tx2"/>
                </a:solidFill>
                <a:latin typeface="Calibri" pitchFamily="34" charset="0"/>
                <a:cs typeface="mohammad bold art 1" pitchFamily="2" charset="-78"/>
              </a:rPr>
            </a:br>
            <a:r>
              <a:rPr lang="ar-KW" sz="2400" dirty="0" smtClean="0">
                <a:solidFill>
                  <a:schemeClr val="tx2"/>
                </a:solidFill>
                <a:latin typeface="Calibri" pitchFamily="34" charset="0"/>
                <a:cs typeface="mohammad bold art 1" pitchFamily="2" charset="-78"/>
              </a:rPr>
              <a:t>التفتيش </a:t>
            </a:r>
            <a:r>
              <a:rPr lang="ar-KW" sz="2400" dirty="0">
                <a:solidFill>
                  <a:schemeClr val="tx2"/>
                </a:solidFill>
                <a:latin typeface="Calibri" pitchFamily="34" charset="0"/>
                <a:cs typeface="mohammad bold art 1" pitchFamily="2" charset="-78"/>
              </a:rPr>
              <a:t>الميداني</a:t>
            </a:r>
            <a:endParaRPr lang="en-US" sz="2400" b="1" dirty="0">
              <a:solidFill>
                <a:schemeClr val="tx2"/>
              </a:solidFill>
              <a:latin typeface="Calibri" pitchFamily="34" charset="0"/>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marL="285750" lvl="0" indent="0" algn="just" rtl="1" fontAlgn="base">
              <a:lnSpc>
                <a:spcPct val="120000"/>
              </a:lnSpc>
              <a:spcBef>
                <a:spcPct val="0"/>
              </a:spcBef>
              <a:spcAft>
                <a:spcPts val="600"/>
              </a:spcAft>
              <a:buNone/>
            </a:pPr>
            <a:endParaRPr lang="ar-KW" sz="400" dirty="0" smtClean="0">
              <a:solidFill>
                <a:schemeClr val="tx2"/>
              </a:solidFill>
              <a:latin typeface="Calibri" pitchFamily="34" charset="0"/>
              <a:cs typeface="mohammad bold art 1" pitchFamily="2" charset="-78"/>
            </a:endParaRPr>
          </a:p>
          <a:p>
            <a:pPr lvl="0" algn="just" rtl="1" fontAlgn="base">
              <a:lnSpc>
                <a:spcPct val="120000"/>
              </a:lnSpc>
              <a:spcBef>
                <a:spcPts val="1200"/>
              </a:spcBef>
              <a:spcAft>
                <a:spcPts val="600"/>
              </a:spcAft>
              <a:buFont typeface="Wingdings" panose="05000000000000000000" pitchFamily="2" charset="2"/>
              <a:buChar char="§"/>
            </a:pPr>
            <a:r>
              <a:rPr lang="ar-KW" sz="2000" dirty="0" smtClean="0">
                <a:solidFill>
                  <a:schemeClr val="tx2"/>
                </a:solidFill>
                <a:latin typeface="Calibri" pitchFamily="34" charset="0"/>
                <a:cs typeface="mohammad bold art 1" pitchFamily="2" charset="-78"/>
              </a:rPr>
              <a:t>عملية التفتيش الميداني هي من الصلاحيات والواجبات التي حددها القانون (106) لسنة 2013 بشأن مكافحة غسل الأموال وتمويل الإرهاب إلى الجهات الرقابية عند توليها أعمال التنظيم والرقابة والإشراف على الجهات الخاضعة لها.</a:t>
            </a:r>
          </a:p>
          <a:p>
            <a:pPr lvl="0" algn="just" rtl="1" fontAlgn="base">
              <a:lnSpc>
                <a:spcPct val="120000"/>
              </a:lnSpc>
              <a:spcBef>
                <a:spcPts val="1200"/>
              </a:spcBef>
              <a:spcAft>
                <a:spcPts val="600"/>
              </a:spcAft>
              <a:buFont typeface="Wingdings" panose="05000000000000000000" pitchFamily="2" charset="2"/>
              <a:buChar char="§"/>
            </a:pPr>
            <a:r>
              <a:rPr lang="ar-KW" sz="2000" dirty="0" smtClean="0">
                <a:solidFill>
                  <a:schemeClr val="tx2"/>
                </a:solidFill>
                <a:latin typeface="Calibri" pitchFamily="34" charset="0"/>
                <a:cs typeface="mohammad bold art 1" pitchFamily="2" charset="-78"/>
              </a:rPr>
              <a:t>من خلال مهام التفتيش الميداني تبين لنا الملاحظات التالية: </a:t>
            </a:r>
            <a:endParaRPr lang="ar-KW" sz="2000" dirty="0">
              <a:solidFill>
                <a:schemeClr val="tx2"/>
              </a:solidFill>
              <a:latin typeface="Calibri" pitchFamily="34" charset="0"/>
              <a:cs typeface="mohammad bold art 1" pitchFamily="2" charset="-78"/>
            </a:endParaRPr>
          </a:p>
          <a:p>
            <a:pPr marL="914400" lvl="0" indent="-457200" algn="just" rtl="1" fontAlgn="base">
              <a:lnSpc>
                <a:spcPct val="120000"/>
              </a:lnSpc>
              <a:spcBef>
                <a:spcPts val="1200"/>
              </a:spcBef>
              <a:spcAft>
                <a:spcPts val="600"/>
              </a:spcAft>
              <a:buFont typeface="+mj-lt"/>
              <a:buAutoNum type="arabicPeriod"/>
            </a:pPr>
            <a:r>
              <a:rPr lang="ar-KW" sz="2000" dirty="0">
                <a:solidFill>
                  <a:schemeClr val="tx2"/>
                </a:solidFill>
                <a:latin typeface="Calibri" pitchFamily="34" charset="0"/>
                <a:cs typeface="mohammad bold art 1" pitchFamily="2" charset="-78"/>
              </a:rPr>
              <a:t>تحديث السياسات وإجراءات العمل.</a:t>
            </a:r>
            <a:endParaRPr lang="ar-KW" sz="2000" dirty="0" smtClean="0">
              <a:solidFill>
                <a:schemeClr val="tx2"/>
              </a:solidFill>
              <a:latin typeface="Calibri" pitchFamily="34" charset="0"/>
              <a:cs typeface="mohammad bold art 1" pitchFamily="2" charset="-78"/>
            </a:endParaRPr>
          </a:p>
          <a:p>
            <a:pPr marL="914400" indent="-457200" algn="just" rtl="1" fontAlgn="base">
              <a:lnSpc>
                <a:spcPct val="120000"/>
              </a:lnSpc>
              <a:spcBef>
                <a:spcPts val="1200"/>
              </a:spcBef>
              <a:spcAft>
                <a:spcPts val="600"/>
              </a:spcAft>
              <a:buFont typeface="+mj-lt"/>
              <a:buAutoNum type="arabicPeriod"/>
            </a:pPr>
            <a:r>
              <a:rPr lang="ar-KW" sz="2000" dirty="0" smtClean="0">
                <a:solidFill>
                  <a:schemeClr val="tx2"/>
                </a:solidFill>
                <a:latin typeface="Calibri" pitchFamily="34" charset="0"/>
                <a:cs typeface="mohammad bold art 1" pitchFamily="2" charset="-78"/>
              </a:rPr>
              <a:t>تحديث </a:t>
            </a:r>
            <a:r>
              <a:rPr lang="ar-KW" sz="2000" dirty="0">
                <a:solidFill>
                  <a:schemeClr val="tx2"/>
                </a:solidFill>
                <a:latin typeface="Calibri" pitchFamily="34" charset="0"/>
                <a:cs typeface="mohammad bold art 1" pitchFamily="2" charset="-78"/>
              </a:rPr>
              <a:t>نماذج "اعرف عميلك" لبعض العملاء</a:t>
            </a:r>
            <a:r>
              <a:rPr lang="ar-KW" sz="2000" dirty="0" smtClean="0">
                <a:solidFill>
                  <a:schemeClr val="tx2"/>
                </a:solidFill>
                <a:latin typeface="Calibri" pitchFamily="34" charset="0"/>
                <a:cs typeface="mohammad bold art 1" pitchFamily="2" charset="-78"/>
              </a:rPr>
              <a:t>.</a:t>
            </a:r>
          </a:p>
          <a:p>
            <a:pPr marL="914400" lvl="0" indent="-457200" algn="just" rtl="1" fontAlgn="base">
              <a:lnSpc>
                <a:spcPct val="120000"/>
              </a:lnSpc>
              <a:spcBef>
                <a:spcPts val="1200"/>
              </a:spcBef>
              <a:spcAft>
                <a:spcPts val="600"/>
              </a:spcAft>
              <a:buFont typeface="+mj-lt"/>
              <a:buAutoNum type="arabicPeriod"/>
            </a:pPr>
            <a:r>
              <a:rPr lang="ar-KW" sz="2000" dirty="0" smtClean="0">
                <a:solidFill>
                  <a:schemeClr val="tx2"/>
                </a:solidFill>
                <a:latin typeface="Calibri" pitchFamily="34" charset="0"/>
                <a:cs typeface="mohammad bold art 1" pitchFamily="2" charset="-78"/>
              </a:rPr>
              <a:t>تحديث المستندات والوثائق الرسمية (رخصة تجارية، بطاقة مدنية).</a:t>
            </a:r>
            <a:endParaRPr lang="ar-KW" sz="2000" dirty="0">
              <a:solidFill>
                <a:schemeClr val="tx2"/>
              </a:solidFill>
              <a:latin typeface="Calibri" pitchFamily="34" charset="0"/>
              <a:cs typeface="mohammad bold art 1" pitchFamily="2" charset="-78"/>
            </a:endParaRPr>
          </a:p>
          <a:p>
            <a:pPr marL="914400" lvl="0" indent="-457200" algn="just" rtl="1" fontAlgn="base">
              <a:lnSpc>
                <a:spcPct val="120000"/>
              </a:lnSpc>
              <a:spcBef>
                <a:spcPts val="1200"/>
              </a:spcBef>
              <a:spcAft>
                <a:spcPts val="600"/>
              </a:spcAft>
              <a:buFont typeface="+mj-lt"/>
              <a:buAutoNum type="arabicPeriod"/>
            </a:pPr>
            <a:r>
              <a:rPr lang="ar-KW" sz="2000" dirty="0" smtClean="0">
                <a:solidFill>
                  <a:schemeClr val="tx2"/>
                </a:solidFill>
                <a:latin typeface="Calibri" pitchFamily="34" charset="0"/>
                <a:cs typeface="mohammad bold art 1" pitchFamily="2" charset="-78"/>
              </a:rPr>
              <a:t>الحصول على توثيق الجهات المعنية بالنسبة إلى المستندات المقدمة من العملاء غير المقيمين.</a:t>
            </a:r>
            <a:endParaRPr lang="ar-KW" sz="2400" dirty="0">
              <a:solidFill>
                <a:schemeClr val="tx2"/>
              </a:solidFill>
              <a:latin typeface="Calibri" pitchFamily="34" charset="0"/>
              <a:cs typeface="mohammad bold art 1" pitchFamily="2" charset="-78"/>
            </a:endParaRPr>
          </a:p>
          <a:p>
            <a:pPr marL="285750" lvl="0" indent="0" algn="just" rtl="1" fontAlgn="base">
              <a:lnSpc>
                <a:spcPct val="120000"/>
              </a:lnSpc>
              <a:spcBef>
                <a:spcPct val="0"/>
              </a:spcBef>
              <a:spcAft>
                <a:spcPts val="600"/>
              </a:spcAft>
              <a:buNone/>
            </a:pPr>
            <a:endParaRPr lang="ar-KW" sz="2000" dirty="0" smtClean="0">
              <a:solidFill>
                <a:schemeClr val="tx2"/>
              </a:solidFill>
              <a:latin typeface="Calibri" pitchFamily="34" charset="0"/>
              <a:cs typeface="mohammad bold art 1" pitchFamily="2" charset="-78"/>
            </a:endParaRPr>
          </a:p>
          <a:p>
            <a:pPr marL="285750" lvl="0" indent="0" algn="just"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    </a:t>
            </a: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ct val="0"/>
              </a:spcBef>
              <a:spcAft>
                <a:spcPts val="600"/>
              </a:spcAft>
              <a:buNone/>
            </a:pPr>
            <a:endParaRPr lang="ar-KW" sz="2000" b="1"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4236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5" end="25"/>
                                            </p:txEl>
                                          </p:spTgt>
                                        </p:tgtEl>
                                        <p:attrNameLst>
                                          <p:attrName>style.visibility</p:attrName>
                                        </p:attrNameLst>
                                      </p:cBhvr>
                                      <p:to>
                                        <p:strVal val="visible"/>
                                      </p:to>
                                    </p:set>
                                    <p:anim calcmode="lin" valueType="num">
                                      <p:cBhvr additive="base">
                                        <p:cTn id="7" dur="500" fill="hold"/>
                                        <p:tgtEl>
                                          <p:spTgt spid="3">
                                            <p:txEl>
                                              <p:pRg st="25" end="2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5" end="2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algn="r" rtl="1"/>
            <a:r>
              <a:rPr lang="ar-KW" sz="2400" b="1" dirty="0">
                <a:solidFill>
                  <a:schemeClr val="tx2"/>
                </a:solidFill>
                <a:latin typeface="Calibri" pitchFamily="34" charset="0"/>
                <a:cs typeface="mohammad bold art 1" pitchFamily="2" charset="-78"/>
              </a:rPr>
              <a:t>الجزء الرابع/ ملاحظات </a:t>
            </a:r>
            <a:r>
              <a:rPr lang="ar-KW" sz="2400" dirty="0">
                <a:solidFill>
                  <a:schemeClr val="tx2"/>
                </a:solidFill>
                <a:latin typeface="Calibri" pitchFamily="34" charset="0"/>
                <a:cs typeface="mohammad bold art 1" pitchFamily="2" charset="-78"/>
              </a:rPr>
              <a:t>حول نتائج مهام</a:t>
            </a:r>
            <a:br>
              <a:rPr lang="ar-KW" sz="2400" dirty="0">
                <a:solidFill>
                  <a:schemeClr val="tx2"/>
                </a:solidFill>
                <a:latin typeface="Calibri" pitchFamily="34" charset="0"/>
                <a:cs typeface="mohammad bold art 1" pitchFamily="2" charset="-78"/>
              </a:rPr>
            </a:br>
            <a:r>
              <a:rPr lang="ar-KW" sz="2400" dirty="0">
                <a:solidFill>
                  <a:schemeClr val="tx2"/>
                </a:solidFill>
                <a:latin typeface="Calibri" pitchFamily="34" charset="0"/>
                <a:cs typeface="mohammad bold art 1" pitchFamily="2" charset="-78"/>
              </a:rPr>
              <a:t>التفتيش الميداني</a:t>
            </a:r>
            <a:endParaRPr lang="en-US" sz="2400" b="1" dirty="0">
              <a:solidFill>
                <a:schemeClr val="tx2"/>
              </a:solidFill>
              <a:latin typeface="Calibri" pitchFamily="34" charset="0"/>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marL="285750" lvl="0" indent="0" algn="just" rtl="1" fontAlgn="base">
              <a:lnSpc>
                <a:spcPct val="120000"/>
              </a:lnSpc>
              <a:spcBef>
                <a:spcPct val="0"/>
              </a:spcBef>
              <a:spcAft>
                <a:spcPts val="600"/>
              </a:spcAft>
              <a:buNone/>
            </a:pPr>
            <a:endParaRPr lang="ar-KW" sz="1000" dirty="0" smtClean="0">
              <a:solidFill>
                <a:schemeClr val="tx2"/>
              </a:solidFill>
              <a:latin typeface="Calibri" pitchFamily="34" charset="0"/>
              <a:cs typeface="mohammad bold art 1" pitchFamily="2" charset="-78"/>
            </a:endParaRPr>
          </a:p>
          <a:p>
            <a:pPr lvl="0" algn="just" rtl="1" fontAlgn="base">
              <a:lnSpc>
                <a:spcPct val="120000"/>
              </a:lnSpc>
              <a:spcBef>
                <a:spcPts val="1200"/>
              </a:spcBef>
              <a:spcAft>
                <a:spcPts val="600"/>
              </a:spcAft>
              <a:buFont typeface="Wingdings" panose="05000000000000000000" pitchFamily="2" charset="2"/>
              <a:buChar char="§"/>
            </a:pPr>
            <a:r>
              <a:rPr lang="ar-KW" sz="2000" dirty="0">
                <a:solidFill>
                  <a:schemeClr val="tx2"/>
                </a:solidFill>
                <a:latin typeface="Calibri" pitchFamily="34" charset="0"/>
                <a:cs typeface="mohammad bold art 1" pitchFamily="2" charset="-78"/>
              </a:rPr>
              <a:t>(يتبع</a:t>
            </a:r>
            <a:r>
              <a:rPr lang="ar-KW" sz="2000" dirty="0" smtClean="0">
                <a:solidFill>
                  <a:schemeClr val="tx2"/>
                </a:solidFill>
                <a:latin typeface="Calibri" pitchFamily="34" charset="0"/>
                <a:cs typeface="mohammad bold art 1" pitchFamily="2" charset="-78"/>
              </a:rPr>
              <a:t>) من خلال مهام التفتيش الميداني تبين لنا الملاحظات التالية : </a:t>
            </a:r>
            <a:endParaRPr lang="ar-KW" sz="2000" dirty="0">
              <a:solidFill>
                <a:schemeClr val="tx2"/>
              </a:solidFill>
              <a:latin typeface="Calibri" pitchFamily="34" charset="0"/>
              <a:cs typeface="mohammad bold art 1" pitchFamily="2" charset="-78"/>
            </a:endParaRPr>
          </a:p>
          <a:p>
            <a:pPr marL="914400" lvl="0" indent="-457200" algn="just" rtl="1" fontAlgn="base">
              <a:lnSpc>
                <a:spcPct val="120000"/>
              </a:lnSpc>
              <a:spcBef>
                <a:spcPts val="1200"/>
              </a:spcBef>
              <a:spcAft>
                <a:spcPts val="600"/>
              </a:spcAft>
              <a:buFont typeface="+mj-lt"/>
              <a:buAutoNum type="arabicPeriod" startAt="5"/>
            </a:pPr>
            <a:r>
              <a:rPr lang="ar-KW" sz="2000" dirty="0" smtClean="0">
                <a:solidFill>
                  <a:schemeClr val="tx2"/>
                </a:solidFill>
                <a:latin typeface="Calibri" pitchFamily="34" charset="0"/>
                <a:cs typeface="mohammad bold art 1" pitchFamily="2" charset="-78"/>
              </a:rPr>
              <a:t>تحديد المستفيد الفعلي.</a:t>
            </a:r>
            <a:endParaRPr lang="ar-KW" sz="2000" dirty="0">
              <a:solidFill>
                <a:schemeClr val="tx2"/>
              </a:solidFill>
              <a:latin typeface="Calibri" pitchFamily="34" charset="0"/>
              <a:cs typeface="mohammad bold art 1" pitchFamily="2" charset="-78"/>
            </a:endParaRPr>
          </a:p>
          <a:p>
            <a:pPr marL="914400" lvl="0" indent="-457200" algn="just" rtl="1" fontAlgn="base">
              <a:lnSpc>
                <a:spcPct val="120000"/>
              </a:lnSpc>
              <a:spcBef>
                <a:spcPts val="1200"/>
              </a:spcBef>
              <a:spcAft>
                <a:spcPts val="600"/>
              </a:spcAft>
              <a:buFont typeface="+mj-lt"/>
              <a:buAutoNum type="arabicPeriod" startAt="5"/>
            </a:pPr>
            <a:r>
              <a:rPr lang="ar-KW" sz="2000" dirty="0" smtClean="0">
                <a:solidFill>
                  <a:schemeClr val="tx2"/>
                </a:solidFill>
                <a:latin typeface="Calibri" pitchFamily="34" charset="0"/>
                <a:cs typeface="mohammad bold art 1" pitchFamily="2" charset="-78"/>
              </a:rPr>
              <a:t>عدم استيفاء المستندات الخاصة في حالة الوكالة.</a:t>
            </a:r>
            <a:endParaRPr lang="ar-KW" sz="2000" dirty="0">
              <a:solidFill>
                <a:schemeClr val="tx2"/>
              </a:solidFill>
              <a:latin typeface="Calibri" pitchFamily="34" charset="0"/>
              <a:cs typeface="mohammad bold art 1" pitchFamily="2" charset="-78"/>
            </a:endParaRPr>
          </a:p>
          <a:p>
            <a:pPr marL="914400" lvl="0" indent="-457200" algn="just" rtl="1" fontAlgn="base">
              <a:lnSpc>
                <a:spcPct val="120000"/>
              </a:lnSpc>
              <a:spcBef>
                <a:spcPts val="1200"/>
              </a:spcBef>
              <a:spcAft>
                <a:spcPts val="600"/>
              </a:spcAft>
              <a:buFont typeface="+mj-lt"/>
              <a:buAutoNum type="arabicPeriod" startAt="5"/>
            </a:pPr>
            <a:r>
              <a:rPr lang="ar-KW" sz="2000" dirty="0" smtClean="0">
                <a:solidFill>
                  <a:schemeClr val="tx2"/>
                </a:solidFill>
                <a:latin typeface="Calibri" pitchFamily="34" charset="0"/>
                <a:cs typeface="mohammad bold art 1" pitchFamily="2" charset="-78"/>
              </a:rPr>
              <a:t>التعامل مع الأشخاص السياسيين ذوي المخاطر بحكم مناصبهم.</a:t>
            </a:r>
          </a:p>
          <a:p>
            <a:pPr marL="914400" lvl="0" indent="-457200" algn="just" rtl="1" fontAlgn="base">
              <a:lnSpc>
                <a:spcPct val="120000"/>
              </a:lnSpc>
              <a:spcBef>
                <a:spcPts val="1200"/>
              </a:spcBef>
              <a:spcAft>
                <a:spcPts val="600"/>
              </a:spcAft>
              <a:buFont typeface="+mj-lt"/>
              <a:buAutoNum type="arabicPeriod" startAt="5"/>
            </a:pPr>
            <a:r>
              <a:rPr lang="ar-KW" sz="2000" dirty="0" smtClean="0">
                <a:solidFill>
                  <a:schemeClr val="tx2"/>
                </a:solidFill>
                <a:latin typeface="Calibri" pitchFamily="34" charset="0"/>
                <a:cs typeface="mohammad bold art 1" pitchFamily="2" charset="-78"/>
              </a:rPr>
              <a:t>التدقيق المستمر على العميل وعملياته.</a:t>
            </a:r>
          </a:p>
          <a:p>
            <a:pPr marL="914400" lvl="0" indent="-457200" algn="just" rtl="1" fontAlgn="base">
              <a:lnSpc>
                <a:spcPct val="120000"/>
              </a:lnSpc>
              <a:spcBef>
                <a:spcPts val="1200"/>
              </a:spcBef>
              <a:spcAft>
                <a:spcPts val="600"/>
              </a:spcAft>
              <a:buFont typeface="+mj-lt"/>
              <a:buAutoNum type="arabicPeriod" startAt="5"/>
            </a:pPr>
            <a:r>
              <a:rPr lang="ar-KW" sz="2000" dirty="0" smtClean="0">
                <a:solidFill>
                  <a:schemeClr val="tx2"/>
                </a:solidFill>
                <a:latin typeface="Calibri" pitchFamily="34" charset="0"/>
                <a:cs typeface="mohammad bold art 1" pitchFamily="2" charset="-78"/>
              </a:rPr>
              <a:t>بيانات العميل (مصادر الدخل).</a:t>
            </a:r>
          </a:p>
          <a:p>
            <a:pPr marL="914400" lvl="0" indent="-457200" algn="just" rtl="1" fontAlgn="base">
              <a:lnSpc>
                <a:spcPct val="120000"/>
              </a:lnSpc>
              <a:spcBef>
                <a:spcPts val="1200"/>
              </a:spcBef>
              <a:spcAft>
                <a:spcPts val="600"/>
              </a:spcAft>
              <a:buFont typeface="+mj-lt"/>
              <a:buAutoNum type="arabicPeriod" startAt="5"/>
            </a:pPr>
            <a:r>
              <a:rPr lang="ar-KW" sz="2000" dirty="0" smtClean="0">
                <a:solidFill>
                  <a:schemeClr val="tx2"/>
                </a:solidFill>
                <a:latin typeface="Calibri" pitchFamily="34" charset="0"/>
                <a:cs typeface="mohammad bold art 1" pitchFamily="2" charset="-78"/>
              </a:rPr>
              <a:t>التحقق من قوائم الأمم المتحدة المتعلقة بموضوع تمويل الإرهاب.</a:t>
            </a:r>
            <a:endParaRPr lang="ar-KW" sz="2400" dirty="0">
              <a:solidFill>
                <a:schemeClr val="tx2"/>
              </a:solidFill>
              <a:latin typeface="Calibri" pitchFamily="34" charset="0"/>
              <a:cs typeface="mohammad bold art 1" pitchFamily="2" charset="-78"/>
            </a:endParaRPr>
          </a:p>
          <a:p>
            <a:pPr marL="285750" lvl="0" indent="0" algn="just" rtl="1" fontAlgn="base">
              <a:lnSpc>
                <a:spcPct val="120000"/>
              </a:lnSpc>
              <a:spcBef>
                <a:spcPct val="0"/>
              </a:spcBef>
              <a:spcAft>
                <a:spcPts val="600"/>
              </a:spcAft>
              <a:buNone/>
            </a:pPr>
            <a:endParaRPr lang="ar-KW" sz="2000" dirty="0" smtClean="0">
              <a:solidFill>
                <a:schemeClr val="tx2"/>
              </a:solidFill>
              <a:latin typeface="Calibri" pitchFamily="34" charset="0"/>
              <a:cs typeface="mohammad bold art 1" pitchFamily="2" charset="-78"/>
            </a:endParaRPr>
          </a:p>
          <a:p>
            <a:pPr marL="285750" lvl="0" indent="0" algn="just"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    </a:t>
            </a: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ct val="0"/>
              </a:spcBef>
              <a:spcAft>
                <a:spcPts val="600"/>
              </a:spcAft>
              <a:buNone/>
            </a:pPr>
            <a:endParaRPr lang="ar-KW" sz="2000" b="1"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3662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6" end="26"/>
                                            </p:txEl>
                                          </p:spTgt>
                                        </p:tgtEl>
                                        <p:attrNameLst>
                                          <p:attrName>style.visibility</p:attrName>
                                        </p:attrNameLst>
                                      </p:cBhvr>
                                      <p:to>
                                        <p:strVal val="visible"/>
                                      </p:to>
                                    </p:set>
                                    <p:anim calcmode="lin" valueType="num">
                                      <p:cBhvr additive="base">
                                        <p:cTn id="7" dur="500" fill="hold"/>
                                        <p:tgtEl>
                                          <p:spTgt spid="3">
                                            <p:txEl>
                                              <p:pRg st="26" end="2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6" end="2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lnSpc>
                <a:spcPts val="2500"/>
              </a:lnSpc>
            </a:pPr>
            <a:r>
              <a:rPr lang="ar-KW" sz="2000" b="1" dirty="0">
                <a:solidFill>
                  <a:schemeClr val="tx2"/>
                </a:solidFill>
                <a:latin typeface="Calibri" pitchFamily="34" charset="0"/>
                <a:cs typeface="mohammad bold art 1" pitchFamily="2" charset="-78"/>
              </a:rPr>
              <a:t>الجزء </a:t>
            </a:r>
            <a:r>
              <a:rPr lang="ar-KW" sz="2000" b="1" dirty="0" smtClean="0">
                <a:solidFill>
                  <a:schemeClr val="tx2"/>
                </a:solidFill>
                <a:latin typeface="Calibri" pitchFamily="34" charset="0"/>
                <a:cs typeface="mohammad bold art 1" pitchFamily="2" charset="-78"/>
              </a:rPr>
              <a:t>الخامس/ </a:t>
            </a:r>
            <a:r>
              <a:rPr lang="ar-KW" sz="2000" b="1" dirty="0">
                <a:solidFill>
                  <a:schemeClr val="tx2"/>
                </a:solidFill>
                <a:latin typeface="Calibri" pitchFamily="34" charset="0"/>
                <a:cs typeface="mohammad bold art 1" pitchFamily="2" charset="-78"/>
              </a:rPr>
              <a:t>التقرير السنوي </a:t>
            </a:r>
            <a:r>
              <a:rPr lang="ar-KW" sz="2000" b="1" dirty="0" smtClean="0">
                <a:solidFill>
                  <a:schemeClr val="tx2"/>
                </a:solidFill>
                <a:latin typeface="Calibri" pitchFamily="34" charset="0"/>
                <a:cs typeface="mohammad bold art 1" pitchFamily="2" charset="-78"/>
              </a:rPr>
              <a:t/>
            </a:r>
            <a:br>
              <a:rPr lang="ar-KW" sz="2000" b="1" dirty="0" smtClean="0">
                <a:solidFill>
                  <a:schemeClr val="tx2"/>
                </a:solidFill>
                <a:latin typeface="Calibri" pitchFamily="34" charset="0"/>
                <a:cs typeface="mohammad bold art 1" pitchFamily="2" charset="-78"/>
              </a:rPr>
            </a:br>
            <a:r>
              <a:rPr lang="ar-KW" sz="2000" b="1" dirty="0" smtClean="0">
                <a:solidFill>
                  <a:schemeClr val="tx2"/>
                </a:solidFill>
                <a:latin typeface="Calibri" pitchFamily="34" charset="0"/>
                <a:cs typeface="mohammad bold art 1" pitchFamily="2" charset="-78"/>
              </a:rPr>
              <a:t>وأهم </a:t>
            </a:r>
            <a:r>
              <a:rPr lang="ar-KW" sz="2000" b="1" dirty="0">
                <a:solidFill>
                  <a:schemeClr val="tx2"/>
                </a:solidFill>
                <a:latin typeface="Calibri" pitchFamily="34" charset="0"/>
                <a:cs typeface="mohammad bold art 1" pitchFamily="2" charset="-78"/>
              </a:rPr>
              <a:t>الظواهر السلبية المتعلقة به</a:t>
            </a:r>
            <a:endParaRPr lang="en-US" sz="2000" b="1" dirty="0">
              <a:solidFill>
                <a:schemeClr val="tx2"/>
              </a:solidFill>
              <a:latin typeface="Calibri" pitchFamily="34" charset="0"/>
              <a:cs typeface="mohammad bold art 1" pitchFamily="2" charset="-78"/>
            </a:endParaRPr>
          </a:p>
        </p:txBody>
      </p:sp>
      <p:sp>
        <p:nvSpPr>
          <p:cNvPr id="3" name="Content Placeholder 2"/>
          <p:cNvSpPr>
            <a:spLocks noGrp="1"/>
          </p:cNvSpPr>
          <p:nvPr>
            <p:ph idx="1"/>
          </p:nvPr>
        </p:nvSpPr>
        <p:spPr>
          <a:xfrm>
            <a:off x="395536" y="1124744"/>
            <a:ext cx="8229600" cy="4886004"/>
          </a:xfrm>
        </p:spPr>
        <p:txBody>
          <a:bodyPr>
            <a:normAutofit fontScale="25000" lnSpcReduction="20000"/>
          </a:bodyPr>
          <a:lstStyle/>
          <a:p>
            <a:pPr marL="0" lvl="0" indent="0" algn="just" rtl="1" fontAlgn="base">
              <a:lnSpc>
                <a:spcPts val="2500"/>
              </a:lnSpc>
              <a:spcBef>
                <a:spcPct val="0"/>
              </a:spcBef>
              <a:buNone/>
            </a:pPr>
            <a:endParaRPr lang="ar-KW" sz="1400" b="1" dirty="0" smtClean="0">
              <a:solidFill>
                <a:schemeClr val="tx2"/>
              </a:solidFill>
              <a:latin typeface="Calibri" pitchFamily="34" charset="0"/>
              <a:cs typeface="mohammad bold art 1" pitchFamily="2" charset="-78"/>
            </a:endParaRPr>
          </a:p>
          <a:p>
            <a:pPr marL="742950" lvl="0" indent="-457200" algn="just" rtl="1" fontAlgn="base">
              <a:lnSpc>
                <a:spcPct val="120000"/>
              </a:lnSpc>
              <a:spcBef>
                <a:spcPct val="0"/>
              </a:spcBef>
              <a:spcAft>
                <a:spcPts val="600"/>
              </a:spcAft>
              <a:buFont typeface="Wingdings" panose="05000000000000000000" pitchFamily="2" charset="2"/>
              <a:buChar char="§"/>
            </a:pPr>
            <a:r>
              <a:rPr lang="ar-KW" sz="7200" u="sng" dirty="0">
                <a:solidFill>
                  <a:schemeClr val="tx2"/>
                </a:solidFill>
                <a:latin typeface="Calibri" pitchFamily="34" charset="0"/>
                <a:cs typeface="mohammad bold art 1" pitchFamily="2" charset="-78"/>
              </a:rPr>
              <a:t>(يتبع) </a:t>
            </a:r>
            <a:r>
              <a:rPr lang="ar-KW" sz="7200" u="sng" dirty="0" smtClean="0">
                <a:solidFill>
                  <a:schemeClr val="tx2"/>
                </a:solidFill>
                <a:latin typeface="Calibri" pitchFamily="34" charset="0"/>
                <a:cs typeface="mohammad bold art 1" pitchFamily="2" charset="-78"/>
              </a:rPr>
              <a:t>أهم الظواهر السلبية المتعلقة بالتقرير السنوي:</a:t>
            </a:r>
          </a:p>
          <a:p>
            <a:pPr marL="285750" lvl="0" indent="0" algn="just" rtl="1" fontAlgn="base">
              <a:lnSpc>
                <a:spcPct val="120000"/>
              </a:lnSpc>
              <a:spcBef>
                <a:spcPct val="0"/>
              </a:spcBef>
              <a:spcAft>
                <a:spcPts val="600"/>
              </a:spcAft>
              <a:buNone/>
            </a:pPr>
            <a:endParaRPr lang="ar-KW" sz="2400" u="sng" dirty="0" smtClean="0">
              <a:solidFill>
                <a:schemeClr val="tx2"/>
              </a:solidFill>
              <a:latin typeface="Calibri" pitchFamily="34" charset="0"/>
              <a:cs typeface="mohammad bold art 1" pitchFamily="2" charset="-78"/>
            </a:endParaRPr>
          </a:p>
          <a:p>
            <a:pPr marL="741600" lvl="0" indent="0" algn="just" rtl="1" fontAlgn="base">
              <a:lnSpc>
                <a:spcPct val="120000"/>
              </a:lnSpc>
              <a:spcBef>
                <a:spcPct val="0"/>
              </a:spcBef>
              <a:spcAft>
                <a:spcPts val="600"/>
              </a:spcAft>
              <a:buNone/>
            </a:pPr>
            <a:r>
              <a:rPr lang="ar-KW" sz="7200" dirty="0" smtClean="0">
                <a:solidFill>
                  <a:schemeClr val="tx2"/>
                </a:solidFill>
                <a:latin typeface="Calibri" pitchFamily="34" charset="0"/>
                <a:cs typeface="mohammad bold art 1" pitchFamily="2" charset="-78"/>
              </a:rPr>
              <a:t>تم ملاحظة مجموعة من الظواهر السلبية على بعض التقارير السنوية المستلمة من الأشخاص المرخص لهم، وذلك بموجب ما ورد في تعميم الهيئة رقم (</a:t>
            </a:r>
            <a:r>
              <a:rPr lang="en-US" sz="7200" dirty="0" smtClean="0">
                <a:solidFill>
                  <a:schemeClr val="tx2"/>
                </a:solidFill>
                <a:latin typeface="Calibri" pitchFamily="34" charset="0"/>
                <a:cs typeface="mohammad bold art 1" pitchFamily="2" charset="-78"/>
              </a:rPr>
              <a:t>1</a:t>
            </a:r>
            <a:r>
              <a:rPr lang="ar-KW" sz="7200" dirty="0" smtClean="0">
                <a:solidFill>
                  <a:schemeClr val="tx2"/>
                </a:solidFill>
                <a:latin typeface="Calibri" pitchFamily="34" charset="0"/>
                <a:cs typeface="mohammad bold art 1" pitchFamily="2" charset="-78"/>
              </a:rPr>
              <a:t>)</a:t>
            </a:r>
            <a:r>
              <a:rPr lang="ar-KW" sz="7200" dirty="0">
                <a:solidFill>
                  <a:schemeClr val="tx2"/>
                </a:solidFill>
                <a:latin typeface="Calibri" pitchFamily="34" charset="0"/>
                <a:cs typeface="mohammad bold art 1" pitchFamily="2" charset="-78"/>
              </a:rPr>
              <a:t> </a:t>
            </a:r>
            <a:r>
              <a:rPr lang="ar-KW" sz="7200" dirty="0" smtClean="0">
                <a:solidFill>
                  <a:schemeClr val="tx2"/>
                </a:solidFill>
                <a:latin typeface="Calibri" pitchFamily="34" charset="0"/>
                <a:cs typeface="mohammad bold art 1" pitchFamily="2" charset="-78"/>
              </a:rPr>
              <a:t>لسنة </a:t>
            </a:r>
            <a:r>
              <a:rPr lang="en-US" sz="7200" dirty="0" smtClean="0">
                <a:solidFill>
                  <a:schemeClr val="tx2"/>
                </a:solidFill>
                <a:latin typeface="Calibri" pitchFamily="34" charset="0"/>
                <a:cs typeface="mohammad bold art 1" pitchFamily="2" charset="-78"/>
              </a:rPr>
              <a:t>2016</a:t>
            </a:r>
            <a:r>
              <a:rPr lang="ar-KW" sz="7200" dirty="0" smtClean="0">
                <a:solidFill>
                  <a:schemeClr val="tx2"/>
                </a:solidFill>
                <a:latin typeface="Calibri" pitchFamily="34" charset="0"/>
                <a:cs typeface="mohammad bold art 1" pitchFamily="2" charset="-78"/>
              </a:rPr>
              <a:t> بشأن التقرير السنوي للأشخاص المرخص لهم، نوجزها بالآتي: </a:t>
            </a:r>
          </a:p>
          <a:p>
            <a:pPr marL="741600" lvl="0" indent="0" algn="just" rtl="1" fontAlgn="base">
              <a:lnSpc>
                <a:spcPct val="120000"/>
              </a:lnSpc>
              <a:spcBef>
                <a:spcPct val="0"/>
              </a:spcBef>
              <a:spcAft>
                <a:spcPts val="600"/>
              </a:spcAft>
              <a:buNone/>
            </a:pPr>
            <a:endParaRPr lang="ar-KW" sz="1600" dirty="0">
              <a:solidFill>
                <a:schemeClr val="tx2"/>
              </a:solidFill>
              <a:latin typeface="Calibri" pitchFamily="34" charset="0"/>
              <a:cs typeface="mohammad bold art 1" pitchFamily="2" charset="-78"/>
            </a:endParaRPr>
          </a:p>
          <a:p>
            <a:pPr marL="1260000" lvl="0" indent="-457200" algn="just" rtl="1" fontAlgn="base">
              <a:lnSpc>
                <a:spcPct val="130000"/>
              </a:lnSpc>
              <a:spcBef>
                <a:spcPct val="0"/>
              </a:spcBef>
              <a:spcAft>
                <a:spcPts val="600"/>
              </a:spcAft>
              <a:buFont typeface="Wingdings" panose="05000000000000000000" pitchFamily="2" charset="2"/>
              <a:buChar char="ü"/>
            </a:pPr>
            <a:endParaRPr lang="ar-KW" sz="1600" dirty="0">
              <a:solidFill>
                <a:schemeClr val="tx2"/>
              </a:solidFill>
              <a:latin typeface="Calibri" pitchFamily="34" charset="0"/>
              <a:cs typeface="mohammad bold art 1" pitchFamily="2" charset="-78"/>
            </a:endParaRPr>
          </a:p>
          <a:p>
            <a:pPr marL="1260000" indent="-457200" algn="just" rtl="1" fontAlgn="base">
              <a:lnSpc>
                <a:spcPct val="130000"/>
              </a:lnSpc>
              <a:spcBef>
                <a:spcPct val="0"/>
              </a:spcBef>
              <a:spcAft>
                <a:spcPts val="600"/>
              </a:spcAft>
              <a:buFont typeface="Wingdings" panose="05000000000000000000" pitchFamily="2" charset="2"/>
              <a:buChar char="ü"/>
            </a:pPr>
            <a:r>
              <a:rPr lang="ar-KW" sz="7200" dirty="0">
                <a:solidFill>
                  <a:schemeClr val="tx2"/>
                </a:solidFill>
                <a:latin typeface="Calibri" pitchFamily="34" charset="0"/>
                <a:cs typeface="mohammad bold art 1" pitchFamily="2" charset="-78"/>
              </a:rPr>
              <a:t>عدم احتواء التقارير على أي نوع من </a:t>
            </a:r>
            <a:r>
              <a:rPr lang="ar-KW" sz="7200" dirty="0" smtClean="0">
                <a:solidFill>
                  <a:schemeClr val="tx2"/>
                </a:solidFill>
                <a:latin typeface="Calibri" pitchFamily="34" charset="0"/>
                <a:cs typeface="mohammad bold art 1" pitchFamily="2" charset="-78"/>
              </a:rPr>
              <a:t>الإحصائيات، وعلى سبيل المثال: (عدد العملاء وأنواعهم، الإجراءات المتخذة بشأن العملاء ذوي المخاطر العالية منهم، التدريب</a:t>
            </a:r>
            <a:r>
              <a:rPr lang="ar-KW" sz="7200" dirty="0">
                <a:solidFill>
                  <a:schemeClr val="tx2"/>
                </a:solidFill>
                <a:latin typeface="Calibri" pitchFamily="34" charset="0"/>
                <a:cs typeface="mohammad bold art 1" pitchFamily="2" charset="-78"/>
              </a:rPr>
              <a:t>، العمليات غير العادية، تحديث </a:t>
            </a:r>
            <a:r>
              <a:rPr lang="ar-KW" sz="7200" dirty="0" smtClean="0">
                <a:solidFill>
                  <a:schemeClr val="tx2"/>
                </a:solidFill>
                <a:latin typeface="Calibri" pitchFamily="34" charset="0"/>
                <a:cs typeface="mohammad bold art 1" pitchFamily="2" charset="-78"/>
              </a:rPr>
              <a:t>البيانات، مخرجات الأنظمة إن وجدت).</a:t>
            </a:r>
          </a:p>
          <a:p>
            <a:pPr marL="1260000" indent="-457200" algn="just" rtl="1" fontAlgn="base">
              <a:lnSpc>
                <a:spcPct val="130000"/>
              </a:lnSpc>
              <a:spcBef>
                <a:spcPct val="0"/>
              </a:spcBef>
              <a:spcAft>
                <a:spcPts val="600"/>
              </a:spcAft>
              <a:buFont typeface="Wingdings" panose="05000000000000000000" pitchFamily="2" charset="2"/>
              <a:buChar char="ü"/>
            </a:pPr>
            <a:endParaRPr lang="ar-KW" sz="1600" dirty="0">
              <a:solidFill>
                <a:schemeClr val="tx2"/>
              </a:solidFill>
              <a:latin typeface="Calibri" pitchFamily="34" charset="0"/>
              <a:cs typeface="mohammad bold art 1" pitchFamily="2" charset="-78"/>
            </a:endParaRPr>
          </a:p>
          <a:p>
            <a:pPr marL="1260000" indent="-457200" algn="r" rtl="1" fontAlgn="base">
              <a:lnSpc>
                <a:spcPct val="130000"/>
              </a:lnSpc>
              <a:spcBef>
                <a:spcPct val="0"/>
              </a:spcBef>
              <a:spcAft>
                <a:spcPts val="600"/>
              </a:spcAft>
              <a:buFont typeface="Wingdings" panose="05000000000000000000" pitchFamily="2" charset="2"/>
              <a:buChar char="ü"/>
            </a:pPr>
            <a:r>
              <a:rPr lang="ar-KW" sz="7200" dirty="0" smtClean="0">
                <a:solidFill>
                  <a:schemeClr val="tx2"/>
                </a:solidFill>
                <a:latin typeface="Calibri" pitchFamily="34" charset="0"/>
                <a:cs typeface="mohammad bold art 1" pitchFamily="2" charset="-78"/>
              </a:rPr>
              <a:t>لم يتم توضيح الإجراءات </a:t>
            </a:r>
            <a:r>
              <a:rPr lang="ar-KW" sz="7200" dirty="0">
                <a:solidFill>
                  <a:schemeClr val="tx2"/>
                </a:solidFill>
                <a:latin typeface="Calibri" pitchFamily="34" charset="0"/>
                <a:cs typeface="mohammad bold art 1" pitchFamily="2" charset="-78"/>
              </a:rPr>
              <a:t>المتخذة </a:t>
            </a:r>
            <a:r>
              <a:rPr lang="ar-KW" sz="7200" dirty="0" smtClean="0">
                <a:solidFill>
                  <a:schemeClr val="tx2"/>
                </a:solidFill>
                <a:latin typeface="Calibri" pitchFamily="34" charset="0"/>
                <a:cs typeface="mohammad bold art 1" pitchFamily="2" charset="-78"/>
              </a:rPr>
              <a:t>والمتعلقة بإعداد دراسة تقييم المخاطر.</a:t>
            </a:r>
            <a:endParaRPr lang="en-US" sz="7200" dirty="0" smtClean="0">
              <a:solidFill>
                <a:schemeClr val="tx2"/>
              </a:solidFill>
              <a:latin typeface="Calibri" pitchFamily="34" charset="0"/>
              <a:cs typeface="mohammad bold art 1" pitchFamily="2" charset="-78"/>
            </a:endParaRPr>
          </a:p>
          <a:p>
            <a:pPr marL="802800" indent="0" algn="r" rtl="1" fontAlgn="base">
              <a:lnSpc>
                <a:spcPct val="130000"/>
              </a:lnSpc>
              <a:spcBef>
                <a:spcPct val="0"/>
              </a:spcBef>
              <a:spcAft>
                <a:spcPts val="600"/>
              </a:spcAft>
              <a:buNone/>
            </a:pPr>
            <a:endParaRPr lang="en-US" sz="1600" dirty="0" smtClean="0">
              <a:solidFill>
                <a:schemeClr val="tx2"/>
              </a:solidFill>
              <a:latin typeface="Calibri" pitchFamily="34" charset="0"/>
              <a:cs typeface="mohammad bold art 1" pitchFamily="2" charset="-78"/>
            </a:endParaRPr>
          </a:p>
          <a:p>
            <a:pPr marL="1260000" indent="-457200" algn="r" rtl="1" fontAlgn="base">
              <a:lnSpc>
                <a:spcPct val="130000"/>
              </a:lnSpc>
              <a:spcBef>
                <a:spcPct val="0"/>
              </a:spcBef>
              <a:spcAft>
                <a:spcPts val="600"/>
              </a:spcAft>
              <a:buFont typeface="Wingdings" panose="05000000000000000000" pitchFamily="2" charset="2"/>
              <a:buChar char="ü"/>
            </a:pPr>
            <a:r>
              <a:rPr lang="ar-KW" sz="7200" dirty="0">
                <a:solidFill>
                  <a:schemeClr val="tx2"/>
                </a:solidFill>
                <a:latin typeface="Calibri" pitchFamily="34" charset="0"/>
                <a:cs typeface="mohammad bold art 1" pitchFamily="2" charset="-78"/>
              </a:rPr>
              <a:t>عدم بيان حالة الإخطار عن العمليات المشتبه بها </a:t>
            </a:r>
            <a:r>
              <a:rPr lang="ar-KW" sz="7200" dirty="0" smtClean="0">
                <a:solidFill>
                  <a:schemeClr val="tx2"/>
                </a:solidFill>
                <a:latin typeface="Calibri" pitchFamily="34" charset="0"/>
                <a:cs typeface="mohammad bold art 1" pitchFamily="2" charset="-78"/>
              </a:rPr>
              <a:t>إلى </a:t>
            </a:r>
            <a:r>
              <a:rPr lang="ar-KW" sz="7200" dirty="0">
                <a:solidFill>
                  <a:schemeClr val="tx2"/>
                </a:solidFill>
                <a:latin typeface="Calibri" pitchFamily="34" charset="0"/>
                <a:cs typeface="mohammad bold art 1" pitchFamily="2" charset="-78"/>
              </a:rPr>
              <a:t>وحدة التحريات المالية الكويتية.</a:t>
            </a:r>
          </a:p>
          <a:p>
            <a:pPr marL="802800" indent="0" algn="r" rtl="1" fontAlgn="base">
              <a:lnSpc>
                <a:spcPct val="130000"/>
              </a:lnSpc>
              <a:spcBef>
                <a:spcPct val="0"/>
              </a:spcBef>
              <a:spcAft>
                <a:spcPts val="600"/>
              </a:spcAft>
              <a:buNone/>
            </a:pPr>
            <a:endParaRPr lang="ar-KW" sz="7200" dirty="0" smtClean="0">
              <a:solidFill>
                <a:schemeClr val="tx2"/>
              </a:solidFill>
              <a:latin typeface="Calibri" pitchFamily="34" charset="0"/>
              <a:cs typeface="mohammad bold art 1" pitchFamily="2" charset="-78"/>
            </a:endParaRPr>
          </a:p>
          <a:p>
            <a:pPr marL="622800" indent="0" algn="r" rtl="1" fontAlgn="base">
              <a:lnSpc>
                <a:spcPct val="130000"/>
              </a:lnSpc>
              <a:spcBef>
                <a:spcPct val="0"/>
              </a:spcBef>
              <a:spcAft>
                <a:spcPts val="600"/>
              </a:spcAft>
              <a:buNone/>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7815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 calcmode="lin" valueType="num">
                                      <p:cBhvr additive="base">
                                        <p:cTn id="3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lnSpc>
                <a:spcPts val="2500"/>
              </a:lnSpc>
            </a:pPr>
            <a:r>
              <a:rPr lang="ar-KW" sz="2000" b="1" dirty="0">
                <a:solidFill>
                  <a:schemeClr val="tx2"/>
                </a:solidFill>
                <a:latin typeface="Calibri" pitchFamily="34" charset="0"/>
                <a:cs typeface="mohammad bold art 1" pitchFamily="2" charset="-78"/>
              </a:rPr>
              <a:t>الجزء الخامس / التقرير السنوي </a:t>
            </a:r>
            <a:r>
              <a:rPr lang="ar-KW" sz="2000" b="1" dirty="0" smtClean="0">
                <a:solidFill>
                  <a:schemeClr val="tx2"/>
                </a:solidFill>
                <a:latin typeface="Calibri" pitchFamily="34" charset="0"/>
                <a:cs typeface="mohammad bold art 1" pitchFamily="2" charset="-78"/>
              </a:rPr>
              <a:t/>
            </a:r>
            <a:br>
              <a:rPr lang="ar-KW" sz="2000" b="1" dirty="0" smtClean="0">
                <a:solidFill>
                  <a:schemeClr val="tx2"/>
                </a:solidFill>
                <a:latin typeface="Calibri" pitchFamily="34" charset="0"/>
                <a:cs typeface="mohammad bold art 1" pitchFamily="2" charset="-78"/>
              </a:rPr>
            </a:br>
            <a:r>
              <a:rPr lang="ar-KW" sz="2000" b="1" dirty="0" smtClean="0">
                <a:solidFill>
                  <a:schemeClr val="tx2"/>
                </a:solidFill>
                <a:latin typeface="Calibri" pitchFamily="34" charset="0"/>
                <a:cs typeface="mohammad bold art 1" pitchFamily="2" charset="-78"/>
              </a:rPr>
              <a:t>وأهم </a:t>
            </a:r>
            <a:r>
              <a:rPr lang="ar-KW" sz="2000" b="1" dirty="0">
                <a:solidFill>
                  <a:schemeClr val="tx2"/>
                </a:solidFill>
                <a:latin typeface="Calibri" pitchFamily="34" charset="0"/>
                <a:cs typeface="mohammad bold art 1" pitchFamily="2" charset="-78"/>
              </a:rPr>
              <a:t>الظواهر السلبية المتعلقة به</a:t>
            </a:r>
            <a:endParaRPr lang="en-US" sz="2000" dirty="0">
              <a:solidFill>
                <a:schemeClr val="tx2"/>
              </a:solidFill>
              <a:cs typeface="mohammad bold art 1" pitchFamily="2" charset="-78"/>
            </a:endParaRPr>
          </a:p>
        </p:txBody>
      </p:sp>
      <p:sp>
        <p:nvSpPr>
          <p:cNvPr id="3" name="Content Placeholder 2"/>
          <p:cNvSpPr>
            <a:spLocks noGrp="1"/>
          </p:cNvSpPr>
          <p:nvPr>
            <p:ph idx="1"/>
          </p:nvPr>
        </p:nvSpPr>
        <p:spPr>
          <a:xfrm>
            <a:off x="395536" y="1295402"/>
            <a:ext cx="8229600" cy="4715346"/>
          </a:xfrm>
        </p:spPr>
        <p:txBody>
          <a:bodyPr>
            <a:normAutofit/>
          </a:bodyPr>
          <a:lstStyle/>
          <a:p>
            <a:pPr marL="0" lvl="0" indent="0" algn="just" rtl="1" fontAlgn="base">
              <a:lnSpc>
                <a:spcPts val="2500"/>
              </a:lnSpc>
              <a:spcBef>
                <a:spcPct val="0"/>
              </a:spcBef>
              <a:buNone/>
            </a:pPr>
            <a:endParaRPr lang="ar-KW" sz="1400" b="1"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Wingdings" panose="05000000000000000000" pitchFamily="2" charset="2"/>
              <a:buChar char="§"/>
            </a:pPr>
            <a:r>
              <a:rPr lang="ar-KW" sz="1800" u="sng" dirty="0">
                <a:solidFill>
                  <a:schemeClr val="tx2"/>
                </a:solidFill>
                <a:latin typeface="Calibri" pitchFamily="34" charset="0"/>
                <a:cs typeface="mohammad bold art 1" pitchFamily="2" charset="-78"/>
              </a:rPr>
              <a:t>(يتبع) أهم الظواهر السلبية المتعلقة بالتقرير السنوي: </a:t>
            </a:r>
            <a:endParaRPr lang="ar-KW" sz="1800" u="sng" dirty="0" smtClean="0">
              <a:solidFill>
                <a:schemeClr val="tx2"/>
              </a:solidFill>
              <a:latin typeface="Calibri" pitchFamily="34" charset="0"/>
              <a:cs typeface="mohammad bold art 1" pitchFamily="2" charset="-78"/>
            </a:endParaRPr>
          </a:p>
          <a:p>
            <a:pPr marL="828000" indent="0" algn="just" rtl="1" fontAlgn="base">
              <a:spcBef>
                <a:spcPct val="0"/>
              </a:spcBef>
              <a:spcAft>
                <a:spcPts val="600"/>
              </a:spcAft>
              <a:buNone/>
            </a:pPr>
            <a:endParaRPr lang="ar-KW" sz="600" dirty="0" smtClean="0">
              <a:solidFill>
                <a:schemeClr val="tx2"/>
              </a:solidFill>
              <a:latin typeface="Calibri" pitchFamily="34" charset="0"/>
              <a:cs typeface="mohammad bold art 1" pitchFamily="2" charset="-78"/>
            </a:endParaRPr>
          </a:p>
          <a:p>
            <a:pPr marL="802800" indent="0" algn="just" rtl="1" fontAlgn="base">
              <a:lnSpc>
                <a:spcPct val="110000"/>
              </a:lnSpc>
              <a:spcBef>
                <a:spcPct val="0"/>
              </a:spcBef>
              <a:spcAft>
                <a:spcPts val="600"/>
              </a:spcAft>
              <a:buNone/>
            </a:pPr>
            <a:endParaRPr lang="en-US" sz="400" dirty="0" smtClean="0">
              <a:solidFill>
                <a:schemeClr val="tx2"/>
              </a:solidFill>
              <a:latin typeface="Calibri" pitchFamily="34" charset="0"/>
              <a:cs typeface="mohammad bold art 1" pitchFamily="2" charset="-78"/>
            </a:endParaRPr>
          </a:p>
          <a:p>
            <a:pPr marL="1260000" indent="-457200" algn="just" rtl="1" fontAlgn="base">
              <a:lnSpc>
                <a:spcPct val="11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لم يتم الإشارة إلى الإجراءات المتخذة من قبل الشخص المرخص له بخصوص </a:t>
            </a:r>
            <a:r>
              <a:rPr lang="ar-KW" sz="1800" dirty="0">
                <a:solidFill>
                  <a:schemeClr val="tx2"/>
                </a:solidFill>
                <a:latin typeface="Calibri" pitchFamily="34" charset="0"/>
                <a:cs typeface="mohammad bold art 1" pitchFamily="2" charset="-78"/>
              </a:rPr>
              <a:t>تحديث القوائم المتعلقة </a:t>
            </a:r>
            <a:r>
              <a:rPr lang="ar-KW" sz="1800" dirty="0" smtClean="0">
                <a:solidFill>
                  <a:schemeClr val="tx2"/>
                </a:solidFill>
                <a:latin typeface="Calibri" pitchFamily="34" charset="0"/>
                <a:cs typeface="mohammad bold art 1" pitchFamily="2" charset="-78"/>
              </a:rPr>
              <a:t>بالإرهاب بموجب قرارات الأمم المتحدة ذات الشأن، أو بخصوص القرارات الصادرة عن لجنة وزارة الخارجية لتنفيذ قرارات مجلس الأمن المتعلقة بالإرهاب وتمويله والتي تم التأكيد على ضرورة الالتزام بها في القرار الوزاري رقم (</a:t>
            </a:r>
            <a:r>
              <a:rPr lang="en-US" sz="1800" dirty="0" smtClean="0">
                <a:solidFill>
                  <a:schemeClr val="tx2"/>
                </a:solidFill>
                <a:latin typeface="Calibri" pitchFamily="34" charset="0"/>
                <a:cs typeface="mohammad bold art 1" pitchFamily="2" charset="-78"/>
              </a:rPr>
              <a:t>5</a:t>
            </a:r>
            <a:r>
              <a:rPr lang="ar-KW" sz="1800" dirty="0" smtClean="0">
                <a:solidFill>
                  <a:schemeClr val="tx2"/>
                </a:solidFill>
                <a:latin typeface="Calibri" pitchFamily="34" charset="0"/>
                <a:cs typeface="mohammad bold art 1" pitchFamily="2" charset="-78"/>
              </a:rPr>
              <a:t>) لسنة </a:t>
            </a:r>
            <a:r>
              <a:rPr lang="en-US" sz="1800" dirty="0" smtClean="0">
                <a:solidFill>
                  <a:schemeClr val="tx2"/>
                </a:solidFill>
                <a:latin typeface="Calibri" pitchFamily="34" charset="0"/>
                <a:cs typeface="mohammad bold art 1" pitchFamily="2" charset="-78"/>
              </a:rPr>
              <a:t>2014</a:t>
            </a:r>
            <a:r>
              <a:rPr lang="ar-KW" sz="1800" dirty="0" smtClean="0">
                <a:solidFill>
                  <a:schemeClr val="tx2"/>
                </a:solidFill>
                <a:latin typeface="Calibri" pitchFamily="34" charset="0"/>
                <a:cs typeface="mohammad bold art 1" pitchFamily="2" charset="-78"/>
              </a:rPr>
              <a:t>.</a:t>
            </a:r>
          </a:p>
          <a:p>
            <a:pPr marL="802800" indent="0" algn="just" rtl="1" fontAlgn="base">
              <a:lnSpc>
                <a:spcPct val="110000"/>
              </a:lnSpc>
              <a:spcBef>
                <a:spcPct val="0"/>
              </a:spcBef>
              <a:spcAft>
                <a:spcPts val="600"/>
              </a:spcAft>
              <a:buNone/>
            </a:pPr>
            <a:endParaRPr lang="ar-KW" sz="400" dirty="0">
              <a:solidFill>
                <a:schemeClr val="tx2"/>
              </a:solidFill>
              <a:latin typeface="Calibri" pitchFamily="34" charset="0"/>
              <a:cs typeface="mohammad bold art 1" pitchFamily="2" charset="-78"/>
            </a:endParaRPr>
          </a:p>
          <a:p>
            <a:pPr marL="1260000" lvl="0" indent="-457200" algn="just" rtl="1" fontAlgn="base">
              <a:lnSpc>
                <a:spcPct val="11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لم يتم التطرق إلى موضوع التزام </a:t>
            </a:r>
            <a:r>
              <a:rPr lang="ar-KW" sz="1800" dirty="0">
                <a:solidFill>
                  <a:schemeClr val="tx2"/>
                </a:solidFill>
                <a:latin typeface="Calibri" pitchFamily="34" charset="0"/>
                <a:cs typeface="mohammad bold art 1" pitchFamily="2" charset="-78"/>
              </a:rPr>
              <a:t>الشركات </a:t>
            </a:r>
            <a:r>
              <a:rPr lang="ar-KW" sz="1800" dirty="0" smtClean="0">
                <a:solidFill>
                  <a:schemeClr val="tx2"/>
                </a:solidFill>
                <a:latin typeface="Calibri" pitchFamily="34" charset="0"/>
                <a:cs typeface="mohammad bold art 1" pitchFamily="2" charset="-78"/>
              </a:rPr>
              <a:t>التابعة للشخص المرخص له، وعلى سبيل المثال النتائج التي تكشفت للشخص المرخص له بشأن الالتزام سالف الذكر وما تم اتخاذه من إجراءات بشأنها.</a:t>
            </a:r>
          </a:p>
          <a:p>
            <a:pPr marL="1260000" lvl="0" indent="-457200" algn="just" rtl="1" fontAlgn="base">
              <a:lnSpc>
                <a:spcPct val="110000"/>
              </a:lnSpc>
              <a:spcBef>
                <a:spcPct val="0"/>
              </a:spcBef>
              <a:spcAft>
                <a:spcPts val="600"/>
              </a:spcAft>
              <a:buFont typeface="Wingdings" panose="05000000000000000000" pitchFamily="2" charset="2"/>
              <a:buChar char="ü"/>
            </a:pPr>
            <a:endParaRPr lang="ar-KW" sz="400" dirty="0" smtClean="0">
              <a:solidFill>
                <a:schemeClr val="tx2"/>
              </a:solidFill>
              <a:latin typeface="Calibri" pitchFamily="34" charset="0"/>
              <a:cs typeface="mohammad bold art 1" pitchFamily="2" charset="-78"/>
            </a:endParaRPr>
          </a:p>
          <a:p>
            <a:pPr marL="1260000" lvl="0" indent="-457200" algn="just" rtl="1" fontAlgn="base">
              <a:lnSpc>
                <a:spcPct val="11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موضوع الاعتماد على طرف ثالث للقيام بإجراءات العناية الواجبة تجاه العميل.</a:t>
            </a:r>
            <a:endParaRPr lang="ar-KW" sz="1800" dirty="0">
              <a:solidFill>
                <a:schemeClr val="tx2"/>
              </a:solidFill>
              <a:latin typeface="Calibri" pitchFamily="34" charset="0"/>
              <a:cs typeface="mohammad bold art 1" pitchFamily="2" charset="-78"/>
            </a:endParaRPr>
          </a:p>
          <a:p>
            <a:pPr marL="622800" lvl="0" indent="0" algn="r" rtl="1" fontAlgn="base">
              <a:lnSpc>
                <a:spcPct val="130000"/>
              </a:lnSpc>
              <a:spcBef>
                <a:spcPct val="0"/>
              </a:spcBef>
              <a:spcAft>
                <a:spcPts val="600"/>
              </a:spcAft>
              <a:buNone/>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16</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4508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lnSpc>
                <a:spcPts val="2500"/>
              </a:lnSpc>
            </a:pPr>
            <a:r>
              <a:rPr lang="ar-KW" sz="2000" b="1" dirty="0">
                <a:solidFill>
                  <a:schemeClr val="tx2"/>
                </a:solidFill>
                <a:latin typeface="Calibri" pitchFamily="34" charset="0"/>
                <a:cs typeface="mohammad bold art 1" pitchFamily="2" charset="-78"/>
              </a:rPr>
              <a:t>الجزء الخامس / التقرير السنوي </a:t>
            </a:r>
            <a:br>
              <a:rPr lang="ar-KW" sz="2000" b="1" dirty="0">
                <a:solidFill>
                  <a:schemeClr val="tx2"/>
                </a:solidFill>
                <a:latin typeface="Calibri" pitchFamily="34" charset="0"/>
                <a:cs typeface="mohammad bold art 1" pitchFamily="2" charset="-78"/>
              </a:rPr>
            </a:br>
            <a:r>
              <a:rPr lang="ar-KW" sz="2000" b="1" dirty="0">
                <a:solidFill>
                  <a:schemeClr val="tx2"/>
                </a:solidFill>
                <a:latin typeface="Calibri" pitchFamily="34" charset="0"/>
                <a:cs typeface="mohammad bold art 1" pitchFamily="2" charset="-78"/>
              </a:rPr>
              <a:t>وأهم الظواهر السلبية المتعلقة به</a:t>
            </a:r>
            <a:endParaRPr lang="en-US" sz="2000" dirty="0">
              <a:solidFill>
                <a:schemeClr val="tx2"/>
              </a:solidFill>
              <a:cs typeface="mohammad bold art 1" pitchFamily="2" charset="-78"/>
            </a:endParaRPr>
          </a:p>
        </p:txBody>
      </p:sp>
      <p:sp>
        <p:nvSpPr>
          <p:cNvPr id="3" name="Content Placeholder 2"/>
          <p:cNvSpPr>
            <a:spLocks noGrp="1"/>
          </p:cNvSpPr>
          <p:nvPr>
            <p:ph idx="1"/>
          </p:nvPr>
        </p:nvSpPr>
        <p:spPr>
          <a:xfrm>
            <a:off x="395536" y="1295402"/>
            <a:ext cx="8229600" cy="4715346"/>
          </a:xfrm>
        </p:spPr>
        <p:txBody>
          <a:bodyPr>
            <a:normAutofit/>
          </a:bodyPr>
          <a:lstStyle/>
          <a:p>
            <a:pPr marL="0" lvl="0" indent="0" algn="just" rtl="1" fontAlgn="base">
              <a:lnSpc>
                <a:spcPts val="2500"/>
              </a:lnSpc>
              <a:spcBef>
                <a:spcPct val="0"/>
              </a:spcBef>
              <a:buNone/>
            </a:pPr>
            <a:endParaRPr lang="ar-KW" sz="800" b="1"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Wingdings" panose="05000000000000000000" pitchFamily="2" charset="2"/>
              <a:buChar char="§"/>
            </a:pPr>
            <a:r>
              <a:rPr lang="ar-KW" sz="1800" u="sng" dirty="0">
                <a:solidFill>
                  <a:schemeClr val="tx2"/>
                </a:solidFill>
                <a:latin typeface="Calibri" pitchFamily="34" charset="0"/>
                <a:cs typeface="mohammad bold art 1" pitchFamily="2" charset="-78"/>
              </a:rPr>
              <a:t>(يتبع) أهم الظواهر السلبية المتعلقة بالتقرير السنوي: </a:t>
            </a:r>
            <a:endParaRPr lang="ar-KW" sz="1800" u="sng"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Wingdings" panose="05000000000000000000" pitchFamily="2" charset="2"/>
              <a:buChar char="§"/>
            </a:pPr>
            <a:endParaRPr lang="ar-KW" sz="400" u="sng" dirty="0">
              <a:solidFill>
                <a:schemeClr val="tx2"/>
              </a:solidFill>
              <a:latin typeface="Calibri" pitchFamily="34" charset="0"/>
              <a:cs typeface="mohammad bold art 1" pitchFamily="2" charset="-78"/>
            </a:endParaRPr>
          </a:p>
          <a:p>
            <a:pPr marL="828000" indent="0" algn="just" rtl="1" fontAlgn="base">
              <a:spcBef>
                <a:spcPct val="0"/>
              </a:spcBef>
              <a:spcAft>
                <a:spcPts val="600"/>
              </a:spcAft>
              <a:buNone/>
            </a:pPr>
            <a:endParaRPr lang="ar-KW" sz="600" dirty="0">
              <a:solidFill>
                <a:schemeClr val="tx2"/>
              </a:solidFill>
              <a:latin typeface="Calibri" pitchFamily="34" charset="0"/>
              <a:cs typeface="mohammad bold art 1" pitchFamily="2" charset="-78"/>
            </a:endParaRPr>
          </a:p>
          <a:p>
            <a:pPr marL="1260000" lvl="0" indent="-457200" algn="just" rtl="1" fontAlgn="base">
              <a:lnSpc>
                <a:spcPct val="11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لم يتم توضيح الإجراءات المتخذة بشأن تصويب الملاحظات الواردة في تقرير إدارة التدقيق الداخلي للشخص المرخص له.</a:t>
            </a:r>
          </a:p>
          <a:p>
            <a:pPr marL="1260000" lvl="0" indent="-457200" algn="just" rtl="1" fontAlgn="base">
              <a:lnSpc>
                <a:spcPct val="110000"/>
              </a:lnSpc>
              <a:spcBef>
                <a:spcPct val="0"/>
              </a:spcBef>
              <a:spcAft>
                <a:spcPts val="600"/>
              </a:spcAft>
              <a:buFont typeface="Wingdings" panose="05000000000000000000" pitchFamily="2" charset="2"/>
              <a:buChar char="ü"/>
            </a:pPr>
            <a:endParaRPr lang="ar-KW" sz="400" dirty="0" smtClean="0">
              <a:solidFill>
                <a:schemeClr val="tx2"/>
              </a:solidFill>
              <a:latin typeface="Calibri" pitchFamily="34" charset="0"/>
              <a:cs typeface="mohammad bold art 1" pitchFamily="2" charset="-78"/>
            </a:endParaRPr>
          </a:p>
          <a:p>
            <a:pPr marL="1260000" lvl="0" indent="-457200" algn="just" rtl="1" fontAlgn="base">
              <a:lnSpc>
                <a:spcPct val="11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تقرير مراقب الحسابات الخارجي والإجراءات </a:t>
            </a:r>
            <a:r>
              <a:rPr lang="ar-KW" sz="1800" dirty="0">
                <a:solidFill>
                  <a:schemeClr val="tx2"/>
                </a:solidFill>
                <a:latin typeface="Calibri" pitchFamily="34" charset="0"/>
                <a:cs typeface="mohammad bold art 1" pitchFamily="2" charset="-78"/>
              </a:rPr>
              <a:t>المتخذة بشأن تصويب الملاحظات الواردة </a:t>
            </a:r>
            <a:r>
              <a:rPr lang="ar-KW" sz="1800" dirty="0" smtClean="0">
                <a:solidFill>
                  <a:schemeClr val="tx2"/>
                </a:solidFill>
                <a:latin typeface="Calibri" pitchFamily="34" charset="0"/>
                <a:cs typeface="mohammad bold art 1" pitchFamily="2" charset="-78"/>
              </a:rPr>
              <a:t>فيه.</a:t>
            </a:r>
            <a:endParaRPr lang="en-US" sz="1800" dirty="0" smtClean="0">
              <a:solidFill>
                <a:schemeClr val="tx2"/>
              </a:solidFill>
              <a:latin typeface="Calibri" pitchFamily="34" charset="0"/>
              <a:cs typeface="mohammad bold art 1" pitchFamily="2" charset="-78"/>
            </a:endParaRPr>
          </a:p>
          <a:p>
            <a:pPr marL="802800" lvl="0" indent="0" algn="just" rtl="1" fontAlgn="base">
              <a:lnSpc>
                <a:spcPct val="110000"/>
              </a:lnSpc>
              <a:spcBef>
                <a:spcPct val="0"/>
              </a:spcBef>
              <a:spcAft>
                <a:spcPts val="600"/>
              </a:spcAft>
              <a:buNone/>
            </a:pPr>
            <a:endParaRPr lang="ar-KW" sz="400" dirty="0">
              <a:solidFill>
                <a:schemeClr val="tx2"/>
              </a:solidFill>
              <a:latin typeface="Calibri" pitchFamily="34" charset="0"/>
              <a:cs typeface="mohammad bold art 1" pitchFamily="2" charset="-78"/>
            </a:endParaRPr>
          </a:p>
          <a:p>
            <a:pPr marL="1260000" indent="-457200" algn="just" rtl="1" fontAlgn="base">
              <a:lnSpc>
                <a:spcPct val="110000"/>
              </a:lnSpc>
              <a:spcBef>
                <a:spcPct val="0"/>
              </a:spcBef>
              <a:spcAft>
                <a:spcPts val="600"/>
              </a:spcAft>
              <a:buFont typeface="Wingdings" panose="05000000000000000000" pitchFamily="2" charset="2"/>
              <a:buChar char="ü"/>
            </a:pPr>
            <a:r>
              <a:rPr lang="ar-KW" sz="1800" dirty="0" smtClean="0">
                <a:solidFill>
                  <a:schemeClr val="tx2"/>
                </a:solidFill>
                <a:latin typeface="Calibri" pitchFamily="34" charset="0"/>
                <a:cs typeface="mohammad bold art 1" pitchFamily="2" charset="-78"/>
              </a:rPr>
              <a:t>أي اقتراحات تهدف إلى تعزيز </a:t>
            </a:r>
            <a:r>
              <a:rPr lang="ar-KW" sz="1800" dirty="0">
                <a:solidFill>
                  <a:schemeClr val="tx2"/>
                </a:solidFill>
                <a:latin typeface="Calibri" pitchFamily="34" charset="0"/>
                <a:cs typeface="mohammad bold art 1" pitchFamily="2" charset="-78"/>
              </a:rPr>
              <a:t>فعالية وكفاية الإجراءات </a:t>
            </a:r>
            <a:r>
              <a:rPr lang="ar-KW" sz="1800" dirty="0" smtClean="0">
                <a:solidFill>
                  <a:schemeClr val="tx2"/>
                </a:solidFill>
                <a:latin typeface="Calibri" pitchFamily="34" charset="0"/>
                <a:cs typeface="mohammad bold art 1" pitchFamily="2" charset="-78"/>
              </a:rPr>
              <a:t>المتبعة بشأن مكافحة غسل الأموال وتمويل الإرهاب والتي يضمنها مسؤول المطابقة والالتزام في تقريره المقدم إلى مجلس إدارته وإلى الهيئة لاحقاً.</a:t>
            </a:r>
          </a:p>
          <a:p>
            <a:pPr marL="802800" indent="0" algn="just" rtl="1" fontAlgn="base">
              <a:lnSpc>
                <a:spcPct val="110000"/>
              </a:lnSpc>
              <a:spcBef>
                <a:spcPct val="0"/>
              </a:spcBef>
              <a:spcAft>
                <a:spcPts val="600"/>
              </a:spcAft>
              <a:buNone/>
            </a:pPr>
            <a:endParaRPr lang="ar-KW" sz="400" dirty="0" smtClean="0">
              <a:solidFill>
                <a:schemeClr val="tx2"/>
              </a:solidFill>
              <a:latin typeface="Calibri" pitchFamily="34" charset="0"/>
              <a:cs typeface="mohammad bold art 1" pitchFamily="2" charset="-78"/>
            </a:endParaRPr>
          </a:p>
          <a:p>
            <a:pPr marL="1260000" indent="-457200" algn="just" rtl="1" fontAlgn="base">
              <a:lnSpc>
                <a:spcPct val="110000"/>
              </a:lnSpc>
              <a:spcBef>
                <a:spcPct val="0"/>
              </a:spcBef>
              <a:spcAft>
                <a:spcPts val="600"/>
              </a:spcAft>
              <a:buFont typeface="Wingdings" panose="05000000000000000000" pitchFamily="2" charset="2"/>
              <a:buChar char="ü"/>
            </a:pPr>
            <a:r>
              <a:rPr lang="ar-KW" sz="1800" b="1" dirty="0">
                <a:solidFill>
                  <a:schemeClr val="tx2"/>
                </a:solidFill>
                <a:latin typeface="Calibri" pitchFamily="34" charset="0"/>
                <a:cs typeface="mohammad bold art 1" pitchFamily="2" charset="-78"/>
              </a:rPr>
              <a:t>عدم الالتزام </a:t>
            </a:r>
            <a:r>
              <a:rPr lang="ar-KW" sz="1800" b="1" dirty="0" smtClean="0">
                <a:solidFill>
                  <a:schemeClr val="tx2"/>
                </a:solidFill>
                <a:latin typeface="Calibri" pitchFamily="34" charset="0"/>
                <a:cs typeface="mohammad bold art 1" pitchFamily="2" charset="-78"/>
              </a:rPr>
              <a:t>بتزويد الهيئة بالتقرير المطلوب أو إرساله في غير موعده المحدد.</a:t>
            </a:r>
            <a:endParaRPr lang="ar-KW" sz="1800" b="1" dirty="0">
              <a:solidFill>
                <a:schemeClr val="tx2"/>
              </a:solidFill>
              <a:latin typeface="Calibri" pitchFamily="34" charset="0"/>
              <a:cs typeface="mohammad bold art 1" pitchFamily="2" charset="-78"/>
            </a:endParaRPr>
          </a:p>
          <a:p>
            <a:pPr marL="622800" lvl="0" indent="0" algn="r" rtl="1" fontAlgn="base">
              <a:lnSpc>
                <a:spcPct val="130000"/>
              </a:lnSpc>
              <a:spcBef>
                <a:spcPct val="0"/>
              </a:spcBef>
              <a:spcAft>
                <a:spcPts val="600"/>
              </a:spcAft>
              <a:buNone/>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975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Effect transition="in" filter="fade">
                                      <p:cBhvr>
                                        <p:cTn id="31" dur="2000"/>
                                        <p:tgtEl>
                                          <p:spTgt spid="3">
                                            <p:txEl>
                                              <p:pRg st="10" end="10"/>
                                            </p:txEl>
                                          </p:spTgt>
                                        </p:tgtEl>
                                      </p:cBhvr>
                                    </p:animEffect>
                                    <p:anim calcmode="lin" valueType="num">
                                      <p:cBhvr>
                                        <p:cTn id="32" dur="2000" fill="hold"/>
                                        <p:tgtEl>
                                          <p:spTgt spid="3">
                                            <p:txEl>
                                              <p:pRg st="10" end="10"/>
                                            </p:txEl>
                                          </p:spTgt>
                                        </p:tgtEl>
                                        <p:attrNameLst>
                                          <p:attrName>style.rotation</p:attrName>
                                        </p:attrNameLst>
                                      </p:cBhvr>
                                      <p:tavLst>
                                        <p:tav tm="0">
                                          <p:val>
                                            <p:fltVal val="720"/>
                                          </p:val>
                                        </p:tav>
                                        <p:tav tm="100000">
                                          <p:val>
                                            <p:fltVal val="0"/>
                                          </p:val>
                                        </p:tav>
                                      </p:tavLst>
                                    </p:anim>
                                    <p:anim calcmode="lin" valueType="num">
                                      <p:cBhvr>
                                        <p:cTn id="33" dur="2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34" dur="2000" fill="hold"/>
                                        <p:tgtEl>
                                          <p:spTgt spid="3">
                                            <p:txEl>
                                              <p:pRg st="10" end="1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lnSpc>
                <a:spcPts val="2500"/>
              </a:lnSpc>
            </a:pPr>
            <a:r>
              <a:rPr lang="ar-KW" sz="2000" b="1" dirty="0">
                <a:solidFill>
                  <a:schemeClr val="tx2"/>
                </a:solidFill>
                <a:latin typeface="Calibri" pitchFamily="34" charset="0"/>
                <a:cs typeface="mohammad bold art 1" pitchFamily="2" charset="-78"/>
              </a:rPr>
              <a:t>الجزء الخامس / التقرير السنوي </a:t>
            </a:r>
            <a:br>
              <a:rPr lang="ar-KW" sz="2000" b="1" dirty="0">
                <a:solidFill>
                  <a:schemeClr val="tx2"/>
                </a:solidFill>
                <a:latin typeface="Calibri" pitchFamily="34" charset="0"/>
                <a:cs typeface="mohammad bold art 1" pitchFamily="2" charset="-78"/>
              </a:rPr>
            </a:br>
            <a:r>
              <a:rPr lang="ar-KW" sz="2000" b="1" dirty="0">
                <a:solidFill>
                  <a:schemeClr val="tx2"/>
                </a:solidFill>
                <a:latin typeface="Calibri" pitchFamily="34" charset="0"/>
                <a:cs typeface="mohammad bold art 1" pitchFamily="2" charset="-78"/>
              </a:rPr>
              <a:t>وأهم الظواهر السلبية المتعلقة به</a:t>
            </a:r>
            <a:endParaRPr lang="en-US" sz="2000" dirty="0">
              <a:solidFill>
                <a:schemeClr val="tx2"/>
              </a:solidFill>
              <a:cs typeface="mohammad bold art 1" pitchFamily="2" charset="-78"/>
            </a:endParaRPr>
          </a:p>
        </p:txBody>
      </p:sp>
      <p:sp>
        <p:nvSpPr>
          <p:cNvPr id="3" name="Content Placeholder 2"/>
          <p:cNvSpPr>
            <a:spLocks noGrp="1"/>
          </p:cNvSpPr>
          <p:nvPr>
            <p:ph idx="1"/>
          </p:nvPr>
        </p:nvSpPr>
        <p:spPr>
          <a:xfrm>
            <a:off x="395536" y="1295402"/>
            <a:ext cx="8229600" cy="4715346"/>
          </a:xfrm>
        </p:spPr>
        <p:txBody>
          <a:bodyPr>
            <a:normAutofit/>
          </a:bodyPr>
          <a:lstStyle/>
          <a:p>
            <a:pPr marL="0" lvl="0" indent="0" algn="just" rtl="1" fontAlgn="base">
              <a:lnSpc>
                <a:spcPts val="2500"/>
              </a:lnSpc>
              <a:spcBef>
                <a:spcPct val="0"/>
              </a:spcBef>
              <a:buNone/>
            </a:pPr>
            <a:endParaRPr lang="ar-KW" sz="800" b="1"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Wingdings" panose="05000000000000000000" pitchFamily="2" charset="2"/>
              <a:buChar char="§"/>
            </a:pPr>
            <a:r>
              <a:rPr lang="ar-KW" sz="1800" u="sng" dirty="0" smtClean="0">
                <a:solidFill>
                  <a:schemeClr val="tx2"/>
                </a:solidFill>
                <a:latin typeface="Calibri" pitchFamily="34" charset="0"/>
                <a:cs typeface="mohammad bold art 1" pitchFamily="2" charset="-78"/>
              </a:rPr>
              <a:t>الخطوات الواجب اتباعها والمتعلقة بموضوع التقرير السنوي: </a:t>
            </a:r>
          </a:p>
          <a:p>
            <a:pPr marL="742950" indent="-457200" algn="just" rtl="1" fontAlgn="base">
              <a:spcBef>
                <a:spcPct val="0"/>
              </a:spcBef>
              <a:spcAft>
                <a:spcPts val="600"/>
              </a:spcAft>
              <a:buFont typeface="Wingdings" panose="05000000000000000000" pitchFamily="2" charset="2"/>
              <a:buChar char="§"/>
            </a:pPr>
            <a:endParaRPr lang="ar-KW" sz="400" u="sng" dirty="0">
              <a:solidFill>
                <a:schemeClr val="tx2"/>
              </a:solidFill>
              <a:latin typeface="Calibri" pitchFamily="34" charset="0"/>
              <a:cs typeface="mohammad bold art 1" pitchFamily="2" charset="-78"/>
            </a:endParaRPr>
          </a:p>
          <a:p>
            <a:pPr marL="828000" indent="0" algn="just" rtl="1" fontAlgn="base">
              <a:spcBef>
                <a:spcPct val="0"/>
              </a:spcBef>
              <a:spcAft>
                <a:spcPts val="600"/>
              </a:spcAft>
              <a:buNone/>
            </a:pPr>
            <a:endParaRPr lang="ar-KW" sz="600" dirty="0">
              <a:solidFill>
                <a:schemeClr val="tx2"/>
              </a:solidFill>
              <a:latin typeface="Calibri" pitchFamily="34" charset="0"/>
              <a:cs typeface="mohammad bold art 1" pitchFamily="2" charset="-78"/>
            </a:endParaRPr>
          </a:p>
          <a:p>
            <a:pPr marL="1260000" lvl="0" indent="-457200" algn="just" rtl="1" fontAlgn="base">
              <a:lnSpc>
                <a:spcPct val="110000"/>
              </a:lnSpc>
              <a:spcBef>
                <a:spcPct val="0"/>
              </a:spcBef>
              <a:spcAft>
                <a:spcPts val="600"/>
              </a:spcAft>
              <a:buFont typeface="+mj-lt"/>
              <a:buAutoNum type="arabicPeriod"/>
            </a:pPr>
            <a:r>
              <a:rPr lang="ar-KW" sz="1800" dirty="0" smtClean="0">
                <a:solidFill>
                  <a:schemeClr val="tx2"/>
                </a:solidFill>
                <a:latin typeface="Calibri" pitchFamily="34" charset="0"/>
                <a:cs typeface="mohammad bold art 1" pitchFamily="2" charset="-78"/>
              </a:rPr>
              <a:t>التأكد من موعد التقرير السنوي.</a:t>
            </a:r>
          </a:p>
          <a:p>
            <a:pPr marL="1260000" lvl="0" indent="-457200" algn="just" rtl="1" fontAlgn="base">
              <a:lnSpc>
                <a:spcPct val="110000"/>
              </a:lnSpc>
              <a:spcBef>
                <a:spcPct val="0"/>
              </a:spcBef>
              <a:spcAft>
                <a:spcPts val="600"/>
              </a:spcAft>
              <a:buFont typeface="+mj-lt"/>
              <a:buAutoNum type="arabicPeriod"/>
            </a:pPr>
            <a:endParaRPr lang="ar-KW" sz="400" dirty="0" smtClean="0">
              <a:solidFill>
                <a:schemeClr val="tx2"/>
              </a:solidFill>
              <a:latin typeface="Calibri" pitchFamily="34" charset="0"/>
              <a:cs typeface="mohammad bold art 1" pitchFamily="2" charset="-78"/>
            </a:endParaRPr>
          </a:p>
          <a:p>
            <a:pPr marL="1260000" lvl="0" indent="-457200" algn="just" rtl="1" fontAlgn="base">
              <a:lnSpc>
                <a:spcPct val="110000"/>
              </a:lnSpc>
              <a:spcBef>
                <a:spcPct val="0"/>
              </a:spcBef>
              <a:spcAft>
                <a:spcPts val="600"/>
              </a:spcAft>
              <a:buFont typeface="+mj-lt"/>
              <a:buAutoNum type="arabicPeriod"/>
            </a:pPr>
            <a:r>
              <a:rPr lang="ar-KW" sz="1800" dirty="0" smtClean="0">
                <a:solidFill>
                  <a:schemeClr val="tx2"/>
                </a:solidFill>
                <a:latin typeface="Calibri" pitchFamily="34" charset="0"/>
                <a:cs typeface="mohammad bold art 1" pitchFamily="2" charset="-78"/>
              </a:rPr>
              <a:t>مراعات الملاحظات التي تمت الإشارة إليها سابقاً.</a:t>
            </a:r>
            <a:endParaRPr lang="en-US" sz="1800" dirty="0" smtClean="0">
              <a:solidFill>
                <a:schemeClr val="tx2"/>
              </a:solidFill>
              <a:latin typeface="Calibri" pitchFamily="34" charset="0"/>
              <a:cs typeface="mohammad bold art 1" pitchFamily="2" charset="-78"/>
            </a:endParaRPr>
          </a:p>
          <a:p>
            <a:pPr marL="1031400" lvl="0" indent="-228600" algn="just" rtl="1" fontAlgn="base">
              <a:lnSpc>
                <a:spcPct val="110000"/>
              </a:lnSpc>
              <a:spcBef>
                <a:spcPct val="0"/>
              </a:spcBef>
              <a:spcAft>
                <a:spcPts val="600"/>
              </a:spcAft>
              <a:buFont typeface="+mj-lt"/>
              <a:buAutoNum type="arabicPeriod"/>
            </a:pPr>
            <a:endParaRPr lang="ar-KW" sz="400" dirty="0" smtClean="0">
              <a:solidFill>
                <a:schemeClr val="tx2"/>
              </a:solidFill>
              <a:latin typeface="Calibri" pitchFamily="34" charset="0"/>
              <a:cs typeface="mohammad bold art 1" pitchFamily="2" charset="-78"/>
            </a:endParaRPr>
          </a:p>
          <a:p>
            <a:pPr marL="1260000" indent="-457200" algn="just" rtl="1" fontAlgn="base">
              <a:lnSpc>
                <a:spcPct val="110000"/>
              </a:lnSpc>
              <a:spcBef>
                <a:spcPct val="0"/>
              </a:spcBef>
              <a:spcAft>
                <a:spcPts val="600"/>
              </a:spcAft>
              <a:buFont typeface="+mj-lt"/>
              <a:buAutoNum type="arabicPeriod"/>
            </a:pPr>
            <a:r>
              <a:rPr lang="ar-KW" sz="1800" dirty="0" smtClean="0">
                <a:solidFill>
                  <a:schemeClr val="tx2"/>
                </a:solidFill>
                <a:latin typeface="Calibri" pitchFamily="34" charset="0"/>
                <a:cs typeface="mohammad bold art 1" pitchFamily="2" charset="-78"/>
              </a:rPr>
              <a:t>اعداد التقرير.</a:t>
            </a:r>
          </a:p>
          <a:p>
            <a:pPr marL="1260000" indent="-457200" algn="just" rtl="1" fontAlgn="base">
              <a:lnSpc>
                <a:spcPct val="110000"/>
              </a:lnSpc>
              <a:spcBef>
                <a:spcPct val="0"/>
              </a:spcBef>
              <a:spcAft>
                <a:spcPts val="600"/>
              </a:spcAft>
              <a:buFont typeface="+mj-lt"/>
              <a:buAutoNum type="arabicPeriod"/>
            </a:pPr>
            <a:r>
              <a:rPr lang="ar-KW" sz="1800" dirty="0" smtClean="0">
                <a:solidFill>
                  <a:schemeClr val="tx2"/>
                </a:solidFill>
                <a:latin typeface="Calibri" pitchFamily="34" charset="0"/>
                <a:cs typeface="mohammad bold art 1" pitchFamily="2" charset="-78"/>
              </a:rPr>
              <a:t>عرض التقرير على مجلس الإدارة واستيفاء الملاحظات.</a:t>
            </a:r>
          </a:p>
          <a:p>
            <a:pPr marL="1260000" indent="-457200" algn="just" rtl="1" fontAlgn="base">
              <a:lnSpc>
                <a:spcPct val="110000"/>
              </a:lnSpc>
              <a:spcBef>
                <a:spcPct val="0"/>
              </a:spcBef>
              <a:spcAft>
                <a:spcPts val="600"/>
              </a:spcAft>
              <a:buFont typeface="+mj-lt"/>
              <a:buAutoNum type="arabicPeriod"/>
            </a:pPr>
            <a:r>
              <a:rPr lang="ar-KW" sz="1800" dirty="0" smtClean="0">
                <a:solidFill>
                  <a:schemeClr val="tx2"/>
                </a:solidFill>
                <a:latin typeface="Calibri" pitchFamily="34" charset="0"/>
                <a:cs typeface="mohammad bold art 1" pitchFamily="2" charset="-78"/>
              </a:rPr>
              <a:t>ارسال التقرير في الموعد المحدد إلى الإدارة المعنية في الهيئة.</a:t>
            </a:r>
          </a:p>
          <a:p>
            <a:pPr marL="802800" indent="0" algn="just" rtl="1" fontAlgn="base">
              <a:lnSpc>
                <a:spcPct val="110000"/>
              </a:lnSpc>
              <a:spcBef>
                <a:spcPct val="0"/>
              </a:spcBef>
              <a:spcAft>
                <a:spcPts val="600"/>
              </a:spcAft>
              <a:buNone/>
            </a:pPr>
            <a:endParaRPr lang="ar-KW" sz="400" dirty="0" smtClean="0">
              <a:solidFill>
                <a:schemeClr val="tx2"/>
              </a:solidFill>
              <a:latin typeface="Calibri" pitchFamily="34" charset="0"/>
              <a:cs typeface="mohammad bold art 1" pitchFamily="2" charset="-78"/>
            </a:endParaRPr>
          </a:p>
          <a:p>
            <a:pPr marL="622800" lvl="0" indent="0" algn="r" rtl="1" fontAlgn="base">
              <a:lnSpc>
                <a:spcPct val="130000"/>
              </a:lnSpc>
              <a:spcBef>
                <a:spcPct val="0"/>
              </a:spcBef>
              <a:spcAft>
                <a:spcPts val="600"/>
              </a:spcAft>
              <a:buNone/>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smtClean="0">
              <a:solidFill>
                <a:schemeClr val="tx2"/>
              </a:solidFill>
              <a:latin typeface="Calibri" pitchFamily="34" charset="0"/>
              <a:cs typeface="mohammad bold art 1" pitchFamily="2" charset="-78"/>
            </a:endParaRPr>
          </a:p>
          <a:p>
            <a:pPr marL="1080000" indent="-457200" algn="r" rtl="1" fontAlgn="base">
              <a:lnSpc>
                <a:spcPct val="130000"/>
              </a:lnSpc>
              <a:spcBef>
                <a:spcPct val="0"/>
              </a:spcBef>
              <a:spcAft>
                <a:spcPts val="600"/>
              </a:spcAft>
              <a:buFont typeface="Wingdings" panose="05000000000000000000" pitchFamily="2" charset="2"/>
              <a:buChar char="ü"/>
            </a:pPr>
            <a:endParaRPr lang="ar-KW" sz="19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2399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 calcmode="lin" valueType="num">
                                      <p:cBhvr additive="base">
                                        <p:cTn id="3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ohammad bold art 1" pitchFamily="2" charset="-78"/>
              </a:rPr>
              <a:t>الأسئلة</a:t>
            </a:r>
            <a:endParaRPr lang="en-GB" sz="6600" dirty="0">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cs typeface="mohammad bold art 1" pitchFamily="2" charset="-78"/>
              </a:rPr>
              <a:t>مقدمــــــــة</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lvl="0" algn="just" rtl="1" fontAlgn="base">
              <a:lnSpc>
                <a:spcPct val="150000"/>
              </a:lnSpc>
              <a:spcBef>
                <a:spcPct val="0"/>
              </a:spcBef>
              <a:spcAft>
                <a:spcPts val="600"/>
              </a:spcAft>
              <a:buFont typeface="Wingdings" panose="05000000000000000000" pitchFamily="2" charset="2"/>
              <a:buChar char="§"/>
            </a:pPr>
            <a:r>
              <a:rPr lang="ar-KW" sz="2000" dirty="0">
                <a:solidFill>
                  <a:schemeClr val="tx2"/>
                </a:solidFill>
                <a:latin typeface="Calibri" pitchFamily="34" charset="0"/>
                <a:cs typeface="mohammad bold art 1" pitchFamily="2" charset="-78"/>
              </a:rPr>
              <a:t>تسعى هيئة أسواق المال لمواصلة دورها التوعوي وبذل الجهود التي تهدف للتأكد من اطلاع الجهات الخاضعة لها بأهم المستجدات المتعلقة بموضوع مكافحة غسل الأموال وتمويل الإرهاب.</a:t>
            </a:r>
          </a:p>
          <a:p>
            <a:pPr algn="just" rtl="1" fontAlgn="base">
              <a:lnSpc>
                <a:spcPct val="150000"/>
              </a:lnSpc>
              <a:spcBef>
                <a:spcPct val="0"/>
              </a:spcBef>
              <a:spcAft>
                <a:spcPts val="600"/>
              </a:spcAft>
              <a:buFont typeface="Wingdings" panose="05000000000000000000" pitchFamily="2" charset="2"/>
              <a:buChar char="§"/>
            </a:pPr>
            <a:r>
              <a:rPr lang="ar-KW" sz="2000" dirty="0">
                <a:solidFill>
                  <a:schemeClr val="tx2"/>
                </a:solidFill>
                <a:latin typeface="Calibri" pitchFamily="34" charset="0"/>
                <a:cs typeface="mohammad bold art 1" pitchFamily="2" charset="-78"/>
              </a:rPr>
              <a:t>واستمراراً لتلك الجهود المبذولة من قبل الهيئة وهي إحدى الجهات الرقابية المنصوص عليها في القانون رقم (</a:t>
            </a:r>
            <a:r>
              <a:rPr lang="en-US" sz="2000" dirty="0">
                <a:solidFill>
                  <a:schemeClr val="tx2"/>
                </a:solidFill>
                <a:latin typeface="Calibri" pitchFamily="34" charset="0"/>
                <a:cs typeface="mohammad bold art 1" pitchFamily="2" charset="-78"/>
              </a:rPr>
              <a:t>106</a:t>
            </a:r>
            <a:r>
              <a:rPr lang="ar-KW" sz="2000" dirty="0">
                <a:solidFill>
                  <a:schemeClr val="tx2"/>
                </a:solidFill>
                <a:latin typeface="Calibri" pitchFamily="34" charset="0"/>
                <a:cs typeface="mohammad bold art 1" pitchFamily="2" charset="-78"/>
              </a:rPr>
              <a:t>) لسنة </a:t>
            </a:r>
            <a:r>
              <a:rPr lang="en-US" sz="2000" dirty="0">
                <a:solidFill>
                  <a:schemeClr val="tx2"/>
                </a:solidFill>
                <a:latin typeface="Calibri" pitchFamily="34" charset="0"/>
                <a:cs typeface="mohammad bold art 1" pitchFamily="2" charset="-78"/>
              </a:rPr>
              <a:t>2013</a:t>
            </a:r>
            <a:r>
              <a:rPr lang="ar-KW" sz="2000" dirty="0">
                <a:solidFill>
                  <a:schemeClr val="tx2"/>
                </a:solidFill>
                <a:latin typeface="Calibri" pitchFamily="34" charset="0"/>
                <a:cs typeface="mohammad bold art 1" pitchFamily="2" charset="-78"/>
              </a:rPr>
              <a:t> بشأن مكافحة غسل الأموال وتمويل الإرهاب، تمت دعوتكم لهذه الورشة وهي من ضمن برنامج ورش العمل التوعوية التي تقيمها هيئة أسواق المال بشكل دوري.</a:t>
            </a:r>
          </a:p>
          <a:p>
            <a:pPr marL="0" indent="0" algn="just" rtl="1" fontAlgn="base">
              <a:lnSpc>
                <a:spcPct val="150000"/>
              </a:lnSpc>
              <a:spcBef>
                <a:spcPct val="0"/>
              </a:spcBef>
              <a:spcAft>
                <a:spcPts val="600"/>
              </a:spcAft>
              <a:buNone/>
            </a:pPr>
            <a:endParaRPr lang="ar-KW" sz="20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892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ohammad bold art 1" pitchFamily="2" charset="-78"/>
              </a:rPr>
              <a:t>شــكــراً</a:t>
            </a:r>
            <a:endParaRPr lang="en-GB" sz="6600" dirty="0">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2781253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latin typeface="Sakkal Majalla" pitchFamily="2" charset="-78"/>
                <a:cs typeface="mohammad bold art 1" pitchFamily="2" charset="-78"/>
              </a:rPr>
              <a:t>محتوى أعمال </a:t>
            </a:r>
            <a:r>
              <a:rPr lang="ar-KW" sz="3200" b="1" dirty="0">
                <a:solidFill>
                  <a:schemeClr val="tx2"/>
                </a:solidFill>
                <a:latin typeface="Sakkal Majalla" pitchFamily="2" charset="-78"/>
                <a:cs typeface="mohammad bold art 1" pitchFamily="2" charset="-78"/>
              </a:rPr>
              <a:t>الورشة</a:t>
            </a:r>
            <a:endParaRPr lang="en-US" sz="3200" dirty="0">
              <a:solidFill>
                <a:schemeClr val="tx2"/>
              </a:solidFill>
              <a:cs typeface="mohammad bold art 1" pitchFamily="2" charset="-78"/>
            </a:endParaRPr>
          </a:p>
        </p:txBody>
      </p:sp>
      <p:sp>
        <p:nvSpPr>
          <p:cNvPr id="3" name="Content Placeholder 2"/>
          <p:cNvSpPr>
            <a:spLocks noGrp="1"/>
          </p:cNvSpPr>
          <p:nvPr>
            <p:ph idx="1"/>
          </p:nvPr>
        </p:nvSpPr>
        <p:spPr>
          <a:xfrm>
            <a:off x="755576" y="1600200"/>
            <a:ext cx="8229600" cy="4525963"/>
          </a:xfrm>
        </p:spPr>
        <p:txBody>
          <a:bodyPr>
            <a:normAutofit/>
          </a:bodyPr>
          <a:lstStyle/>
          <a:p>
            <a:pPr marL="400050" lvl="1" indent="0" algn="r" rtl="1" fontAlgn="base">
              <a:spcBef>
                <a:spcPct val="0"/>
              </a:spcBef>
              <a:spcAft>
                <a:spcPts val="600"/>
              </a:spcAft>
              <a:buNone/>
            </a:pPr>
            <a:r>
              <a:rPr lang="ar-KW" sz="2200" b="1" u="sng" dirty="0" smtClean="0">
                <a:solidFill>
                  <a:schemeClr val="tx2"/>
                </a:solidFill>
                <a:latin typeface="Calibri" pitchFamily="34" charset="0"/>
                <a:cs typeface="mohammad bold art 1" pitchFamily="2" charset="-78"/>
              </a:rPr>
              <a:t>وفيما يلي نستعرض محتوى ورشة العمل</a:t>
            </a:r>
            <a:endParaRPr lang="en-US" sz="2200" b="1" u="sng" dirty="0">
              <a:solidFill>
                <a:schemeClr val="tx2"/>
              </a:solidFill>
              <a:latin typeface="Calibri" pitchFamily="34" charset="0"/>
              <a:cs typeface="mohammad bold art 1" pitchFamily="2" charset="-78"/>
            </a:endParaRPr>
          </a:p>
          <a:p>
            <a:pPr marL="0" lvl="0" indent="0" algn="r" rtl="1" fontAlgn="base">
              <a:spcBef>
                <a:spcPct val="0"/>
              </a:spcBef>
              <a:spcAft>
                <a:spcPts val="600"/>
              </a:spcAft>
              <a:buNone/>
            </a:pPr>
            <a:endParaRPr lang="ar-KW" sz="100" dirty="0" smtClean="0">
              <a:solidFill>
                <a:schemeClr val="tx2"/>
              </a:solidFill>
              <a:latin typeface="Calibri" pitchFamily="34" charset="0"/>
              <a:cs typeface="mohammad bold art 1" pitchFamily="2" charset="-78"/>
            </a:endParaRPr>
          </a:p>
          <a:p>
            <a:pPr marL="468000" lvl="2" indent="0" algn="just" rtl="1" fontAlgn="base">
              <a:spcBef>
                <a:spcPct val="0"/>
              </a:spcBef>
              <a:spcAft>
                <a:spcPts val="600"/>
              </a:spcAft>
              <a:buNone/>
            </a:pPr>
            <a:r>
              <a:rPr lang="ar-KW" sz="2000" u="sng" dirty="0" smtClean="0">
                <a:solidFill>
                  <a:schemeClr val="tx2"/>
                </a:solidFill>
                <a:latin typeface="Calibri" pitchFamily="34" charset="0"/>
                <a:cs typeface="mohammad bold art 1" pitchFamily="2" charset="-78"/>
              </a:rPr>
              <a:t>الجزء الأول: </a:t>
            </a:r>
          </a:p>
          <a:p>
            <a:pPr marL="925200" lvl="3" indent="0" algn="just" rtl="1" fontAlgn="base">
              <a:lnSpc>
                <a:spcPct val="120000"/>
              </a:lnSpc>
              <a:spcBef>
                <a:spcPct val="0"/>
              </a:spcBef>
              <a:spcAft>
                <a:spcPts val="600"/>
              </a:spcAft>
              <a:buNone/>
            </a:pPr>
            <a:r>
              <a:rPr lang="ar-KW" dirty="0">
                <a:solidFill>
                  <a:schemeClr val="tx2"/>
                </a:solidFill>
                <a:latin typeface="Calibri" pitchFamily="34" charset="0"/>
                <a:cs typeface="mohammad bold art 1" pitchFamily="2" charset="-78"/>
              </a:rPr>
              <a:t>القرارات المتعلقة بموضوع </a:t>
            </a:r>
            <a:r>
              <a:rPr lang="ar-KW" dirty="0" smtClean="0">
                <a:solidFill>
                  <a:schemeClr val="tx2"/>
                </a:solidFill>
                <a:latin typeface="Calibri" pitchFamily="34" charset="0"/>
                <a:cs typeface="mohammad bold art 1" pitchFamily="2" charset="-78"/>
              </a:rPr>
              <a:t>مكافحة </a:t>
            </a:r>
            <a:r>
              <a:rPr lang="ar-KW" dirty="0">
                <a:solidFill>
                  <a:schemeClr val="tx2"/>
                </a:solidFill>
                <a:latin typeface="Calibri" pitchFamily="34" charset="0"/>
                <a:cs typeface="mohammad bold art 1" pitchFamily="2" charset="-78"/>
              </a:rPr>
              <a:t>الإرهاب</a:t>
            </a:r>
            <a:r>
              <a:rPr lang="ar-KW" dirty="0" smtClean="0">
                <a:solidFill>
                  <a:schemeClr val="tx2"/>
                </a:solidFill>
                <a:latin typeface="Calibri" pitchFamily="34" charset="0"/>
                <a:cs typeface="mohammad bold art 1" pitchFamily="2" charset="-78"/>
              </a:rPr>
              <a:t> وتمويله.</a:t>
            </a:r>
            <a:endParaRPr lang="ar-KW" dirty="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endParaRPr lang="ar-KW" sz="400" dirty="0" smtClean="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endParaRPr lang="ar-KW" sz="400" dirty="0" smtClean="0">
              <a:solidFill>
                <a:schemeClr val="tx2"/>
              </a:solidFill>
              <a:latin typeface="Calibri" pitchFamily="34" charset="0"/>
              <a:cs typeface="mohammad bold art 1" pitchFamily="2" charset="-78"/>
            </a:endParaRPr>
          </a:p>
          <a:p>
            <a:pPr marL="468000" lvl="2" indent="0" algn="just" rtl="1" fontAlgn="base">
              <a:spcBef>
                <a:spcPct val="0"/>
              </a:spcBef>
              <a:spcAft>
                <a:spcPts val="600"/>
              </a:spcAft>
              <a:buNone/>
            </a:pPr>
            <a:r>
              <a:rPr lang="ar-KW" sz="2000" u="sng" dirty="0">
                <a:solidFill>
                  <a:schemeClr val="tx2"/>
                </a:solidFill>
                <a:latin typeface="Calibri" pitchFamily="34" charset="0"/>
                <a:cs typeface="mohammad bold art 1" pitchFamily="2" charset="-78"/>
              </a:rPr>
              <a:t>الجزء </a:t>
            </a:r>
            <a:r>
              <a:rPr lang="ar-KW" sz="2000" u="sng" dirty="0" smtClean="0">
                <a:solidFill>
                  <a:schemeClr val="tx2"/>
                </a:solidFill>
                <a:latin typeface="Calibri" pitchFamily="34" charset="0"/>
                <a:cs typeface="mohammad bold art 1" pitchFamily="2" charset="-78"/>
              </a:rPr>
              <a:t>الثاني:</a:t>
            </a:r>
          </a:p>
          <a:p>
            <a:pPr marL="925200" lvl="3" indent="0" algn="just" rtl="1" fontAlgn="base">
              <a:spcBef>
                <a:spcPct val="0"/>
              </a:spcBef>
              <a:spcAft>
                <a:spcPts val="600"/>
              </a:spcAft>
              <a:buNone/>
            </a:pPr>
            <a:r>
              <a:rPr lang="ar-KW" dirty="0" smtClean="0">
                <a:solidFill>
                  <a:schemeClr val="tx2"/>
                </a:solidFill>
                <a:latin typeface="Calibri" pitchFamily="34" charset="0"/>
                <a:cs typeface="mohammad bold art 1" pitchFamily="2" charset="-78"/>
              </a:rPr>
              <a:t>الدراسة المتعلقة بتقييم مخاطر غسل الأموال وتمويل الإرهاب.</a:t>
            </a:r>
          </a:p>
          <a:p>
            <a:pPr marL="925200" lvl="3" indent="0" algn="just" rtl="1" fontAlgn="base">
              <a:spcBef>
                <a:spcPct val="0"/>
              </a:spcBef>
              <a:spcAft>
                <a:spcPts val="600"/>
              </a:spcAft>
              <a:buNone/>
            </a:pPr>
            <a:endParaRPr lang="ar-KW" sz="400" dirty="0" smtClean="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endParaRPr lang="ar-KW" sz="400" dirty="0">
              <a:solidFill>
                <a:schemeClr val="tx2"/>
              </a:solidFill>
              <a:latin typeface="Calibri" pitchFamily="34" charset="0"/>
              <a:cs typeface="mohammad bold art 1" pitchFamily="2" charset="-78"/>
            </a:endParaRPr>
          </a:p>
          <a:p>
            <a:pPr marL="468000" lvl="2" indent="0" algn="just" rtl="1" fontAlgn="base">
              <a:spcBef>
                <a:spcPct val="0"/>
              </a:spcBef>
              <a:spcAft>
                <a:spcPts val="600"/>
              </a:spcAft>
              <a:buNone/>
            </a:pPr>
            <a:r>
              <a:rPr lang="ar-KW" sz="2000" u="sng" dirty="0">
                <a:solidFill>
                  <a:schemeClr val="tx2"/>
                </a:solidFill>
                <a:latin typeface="Calibri" pitchFamily="34" charset="0"/>
                <a:cs typeface="mohammad bold art 1" pitchFamily="2" charset="-78"/>
              </a:rPr>
              <a:t>الجزء الثالث:</a:t>
            </a:r>
          </a:p>
          <a:p>
            <a:pPr marL="925200" lvl="3" indent="0" algn="just" rtl="1" fontAlgn="base">
              <a:spcBef>
                <a:spcPct val="0"/>
              </a:spcBef>
              <a:spcAft>
                <a:spcPts val="600"/>
              </a:spcAft>
              <a:buNone/>
            </a:pPr>
            <a:r>
              <a:rPr lang="ar-KW" sz="2100" dirty="0" smtClean="0">
                <a:solidFill>
                  <a:schemeClr val="tx2"/>
                </a:solidFill>
                <a:latin typeface="Calibri" pitchFamily="34" charset="0"/>
                <a:cs typeface="mohammad bold art 1" pitchFamily="2" charset="-78"/>
              </a:rPr>
              <a:t>ملاحظات وحدة التحريات المالية الكويتية.</a:t>
            </a:r>
            <a:endParaRPr lang="ar-KW" sz="2100" dirty="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endParaRPr lang="ar-KW" sz="400" dirty="0" smtClean="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endParaRPr lang="ar-KW" dirty="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endParaRPr lang="ar-KW" dirty="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endParaRPr lang="ar-KW" sz="9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184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 calcmode="lin" valueType="num">
                                      <p:cBhvr additive="base">
                                        <p:cTn id="3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 calcmode="lin" valueType="num">
                                      <p:cBhvr additive="base">
                                        <p:cTn id="3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latin typeface="Sakkal Majalla" pitchFamily="2" charset="-78"/>
                <a:cs typeface="mohammad bold art 1" pitchFamily="2" charset="-78"/>
              </a:rPr>
              <a:t>محتوى أعمال </a:t>
            </a:r>
            <a:r>
              <a:rPr lang="ar-KW" sz="3200" b="1" dirty="0">
                <a:solidFill>
                  <a:schemeClr val="tx2"/>
                </a:solidFill>
                <a:latin typeface="Sakkal Majalla" pitchFamily="2" charset="-78"/>
                <a:cs typeface="mohammad bold art 1" pitchFamily="2" charset="-78"/>
              </a:rPr>
              <a:t>الورشة</a:t>
            </a:r>
            <a:endParaRPr lang="en-US" sz="3200" dirty="0">
              <a:solidFill>
                <a:schemeClr val="tx2"/>
              </a:solidFill>
              <a:cs typeface="mohammad bold art 1" pitchFamily="2" charset="-78"/>
            </a:endParaRPr>
          </a:p>
        </p:txBody>
      </p:sp>
      <p:sp>
        <p:nvSpPr>
          <p:cNvPr id="3" name="Content Placeholder 2"/>
          <p:cNvSpPr>
            <a:spLocks noGrp="1"/>
          </p:cNvSpPr>
          <p:nvPr>
            <p:ph idx="1"/>
          </p:nvPr>
        </p:nvSpPr>
        <p:spPr>
          <a:xfrm>
            <a:off x="755576" y="1600200"/>
            <a:ext cx="8229600" cy="4525963"/>
          </a:xfrm>
        </p:spPr>
        <p:txBody>
          <a:bodyPr>
            <a:normAutofit/>
          </a:bodyPr>
          <a:lstStyle/>
          <a:p>
            <a:pPr marL="400050" lvl="1" indent="0" algn="r" rtl="1" fontAlgn="base">
              <a:spcBef>
                <a:spcPct val="0"/>
              </a:spcBef>
              <a:spcAft>
                <a:spcPts val="600"/>
              </a:spcAft>
              <a:buNone/>
            </a:pPr>
            <a:r>
              <a:rPr lang="ar-KW" sz="2200" b="1" u="sng" dirty="0" smtClean="0">
                <a:solidFill>
                  <a:schemeClr val="tx2"/>
                </a:solidFill>
                <a:latin typeface="Calibri" pitchFamily="34" charset="0"/>
                <a:cs typeface="mohammad bold art 1" pitchFamily="2" charset="-78"/>
              </a:rPr>
              <a:t>وفيما يلي نستعرض محتوى ورشة العمل</a:t>
            </a:r>
            <a:endParaRPr lang="en-US" sz="2200" b="1" u="sng" dirty="0">
              <a:solidFill>
                <a:schemeClr val="tx2"/>
              </a:solidFill>
              <a:latin typeface="Calibri" pitchFamily="34" charset="0"/>
              <a:cs typeface="mohammad bold art 1" pitchFamily="2" charset="-78"/>
            </a:endParaRPr>
          </a:p>
          <a:p>
            <a:pPr marL="0" lvl="0" indent="0" algn="r" rtl="1" fontAlgn="base">
              <a:spcBef>
                <a:spcPct val="0"/>
              </a:spcBef>
              <a:spcAft>
                <a:spcPts val="600"/>
              </a:spcAft>
              <a:buNone/>
            </a:pPr>
            <a:endParaRPr lang="ar-KW" sz="100" dirty="0" smtClean="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endParaRPr lang="ar-KW" sz="400" dirty="0" smtClean="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endParaRPr lang="ar-KW" sz="400" dirty="0" smtClean="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endParaRPr lang="ar-KW" sz="400" dirty="0" smtClean="0">
              <a:solidFill>
                <a:schemeClr val="tx2"/>
              </a:solidFill>
              <a:latin typeface="Calibri" pitchFamily="34" charset="0"/>
              <a:cs typeface="mohammad bold art 1" pitchFamily="2" charset="-78"/>
            </a:endParaRPr>
          </a:p>
          <a:p>
            <a:pPr marL="468000" lvl="2" indent="0" algn="just" rtl="1" fontAlgn="base">
              <a:spcBef>
                <a:spcPct val="0"/>
              </a:spcBef>
              <a:spcAft>
                <a:spcPts val="600"/>
              </a:spcAft>
              <a:buNone/>
            </a:pPr>
            <a:r>
              <a:rPr lang="ar-KW" sz="2000" u="sng" dirty="0" smtClean="0">
                <a:solidFill>
                  <a:schemeClr val="tx2"/>
                </a:solidFill>
                <a:latin typeface="Calibri" pitchFamily="34" charset="0"/>
                <a:cs typeface="mohammad bold art 1" pitchFamily="2" charset="-78"/>
              </a:rPr>
              <a:t>الجزء الرابع:</a:t>
            </a:r>
          </a:p>
          <a:p>
            <a:pPr marL="925200" lvl="3" indent="0" algn="just" rtl="1" fontAlgn="base">
              <a:spcBef>
                <a:spcPct val="0"/>
              </a:spcBef>
              <a:spcAft>
                <a:spcPts val="600"/>
              </a:spcAft>
              <a:buNone/>
            </a:pPr>
            <a:r>
              <a:rPr lang="ar-KW" dirty="0" smtClean="0">
                <a:solidFill>
                  <a:schemeClr val="tx2"/>
                </a:solidFill>
                <a:latin typeface="Calibri" pitchFamily="34" charset="0"/>
                <a:cs typeface="mohammad bold art 1" pitchFamily="2" charset="-78"/>
              </a:rPr>
              <a:t>ملاحظات حول نتائج مهام التفتيش الميداني</a:t>
            </a:r>
            <a:r>
              <a:rPr lang="ar-KW" sz="2100" dirty="0" smtClean="0">
                <a:solidFill>
                  <a:schemeClr val="tx2"/>
                </a:solidFill>
                <a:latin typeface="Calibri" pitchFamily="34" charset="0"/>
                <a:cs typeface="mohammad bold art 1" pitchFamily="2" charset="-78"/>
              </a:rPr>
              <a:t>.</a:t>
            </a:r>
          </a:p>
          <a:p>
            <a:pPr marL="925200" lvl="3" indent="0" algn="just" rtl="1" fontAlgn="base">
              <a:spcBef>
                <a:spcPct val="0"/>
              </a:spcBef>
              <a:spcAft>
                <a:spcPts val="600"/>
              </a:spcAft>
              <a:buNone/>
            </a:pPr>
            <a:endParaRPr lang="ar-KW" sz="400" dirty="0" smtClean="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endParaRPr lang="ar-KW" sz="400" dirty="0">
              <a:solidFill>
                <a:schemeClr val="tx2"/>
              </a:solidFill>
              <a:latin typeface="Calibri" pitchFamily="34" charset="0"/>
              <a:cs typeface="mohammad bold art 1" pitchFamily="2" charset="-78"/>
            </a:endParaRPr>
          </a:p>
          <a:p>
            <a:pPr marL="468000" lvl="2" indent="0" algn="just" rtl="1" fontAlgn="base">
              <a:spcBef>
                <a:spcPct val="0"/>
              </a:spcBef>
              <a:spcAft>
                <a:spcPts val="600"/>
              </a:spcAft>
              <a:buNone/>
            </a:pPr>
            <a:r>
              <a:rPr lang="ar-KW" sz="2000" u="sng" dirty="0">
                <a:solidFill>
                  <a:schemeClr val="tx2"/>
                </a:solidFill>
                <a:latin typeface="Calibri" pitchFamily="34" charset="0"/>
                <a:cs typeface="mohammad bold art 1" pitchFamily="2" charset="-78"/>
              </a:rPr>
              <a:t>الجزء </a:t>
            </a:r>
            <a:r>
              <a:rPr lang="ar-KW" sz="2000" u="sng" dirty="0" smtClean="0">
                <a:solidFill>
                  <a:schemeClr val="tx2"/>
                </a:solidFill>
                <a:latin typeface="Calibri" pitchFamily="34" charset="0"/>
                <a:cs typeface="mohammad bold art 1" pitchFamily="2" charset="-78"/>
              </a:rPr>
              <a:t>الخامس:</a:t>
            </a:r>
            <a:endParaRPr lang="ar-KW" sz="2000" u="sng" dirty="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r>
              <a:rPr lang="ar-KW" dirty="0" smtClean="0">
                <a:solidFill>
                  <a:schemeClr val="tx2"/>
                </a:solidFill>
                <a:latin typeface="Calibri" pitchFamily="34" charset="0"/>
                <a:cs typeface="mohammad bold art 1" pitchFamily="2" charset="-78"/>
              </a:rPr>
              <a:t>التقرير السنوي وأهم الظواهر السلبية المتعلقة به</a:t>
            </a:r>
            <a:r>
              <a:rPr lang="ar-KW" sz="2100" dirty="0" smtClean="0">
                <a:solidFill>
                  <a:schemeClr val="tx2"/>
                </a:solidFill>
                <a:latin typeface="Calibri" pitchFamily="34" charset="0"/>
                <a:cs typeface="mohammad bold art 1" pitchFamily="2" charset="-78"/>
              </a:rPr>
              <a:t>.</a:t>
            </a:r>
            <a:endParaRPr lang="ar-KW" sz="2100" dirty="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endParaRPr lang="ar-KW" dirty="0">
              <a:solidFill>
                <a:schemeClr val="tx2"/>
              </a:solidFill>
              <a:latin typeface="Calibri" pitchFamily="34" charset="0"/>
              <a:cs typeface="mohammad bold art 1" pitchFamily="2" charset="-78"/>
            </a:endParaRPr>
          </a:p>
          <a:p>
            <a:pPr marL="925200" lvl="3" indent="0" algn="just" rtl="1" fontAlgn="base">
              <a:spcBef>
                <a:spcPct val="0"/>
              </a:spcBef>
              <a:spcAft>
                <a:spcPts val="600"/>
              </a:spcAft>
              <a:buNone/>
            </a:pPr>
            <a:endParaRPr lang="ar-KW" sz="9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2905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 calcmode="lin" valueType="num">
                                      <p:cBhvr additive="base">
                                        <p:cTn id="1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anim calcmode="lin" valueType="num">
                                      <p:cBhvr additive="base">
                                        <p:cTn id="2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 calcmode="lin" valueType="num">
                                      <p:cBhvr additive="base">
                                        <p:cTn id="2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800" b="1" dirty="0" smtClean="0">
                <a:solidFill>
                  <a:schemeClr val="tx2"/>
                </a:solidFill>
                <a:latin typeface="Sakkal Majalla" pitchFamily="2" charset="-78"/>
                <a:cs typeface="mohammad bold art 1" pitchFamily="2" charset="-78"/>
              </a:rPr>
              <a:t>الجزء الأول/ </a:t>
            </a:r>
            <a:r>
              <a:rPr lang="ar-KW" sz="2800" b="1" dirty="0">
                <a:solidFill>
                  <a:schemeClr val="tx2"/>
                </a:solidFill>
                <a:latin typeface="Calibri" pitchFamily="34" charset="0"/>
                <a:cs typeface="mohammad bold art 1" pitchFamily="2" charset="-78"/>
              </a:rPr>
              <a:t>القرارات المتعلقة </a:t>
            </a:r>
            <a:r>
              <a:rPr lang="ar-KW" sz="2800" b="1" dirty="0" smtClean="0">
                <a:solidFill>
                  <a:schemeClr val="tx2"/>
                </a:solidFill>
                <a:latin typeface="Calibri" pitchFamily="34" charset="0"/>
                <a:cs typeface="mohammad bold art 1" pitchFamily="2" charset="-78"/>
              </a:rPr>
              <a:t/>
            </a:r>
            <a:br>
              <a:rPr lang="ar-KW" sz="2800" b="1" dirty="0" smtClean="0">
                <a:solidFill>
                  <a:schemeClr val="tx2"/>
                </a:solidFill>
                <a:latin typeface="Calibri" pitchFamily="34" charset="0"/>
                <a:cs typeface="mohammad bold art 1" pitchFamily="2" charset="-78"/>
              </a:rPr>
            </a:br>
            <a:r>
              <a:rPr lang="ar-KW" sz="2800" b="1" dirty="0" smtClean="0">
                <a:solidFill>
                  <a:schemeClr val="tx2"/>
                </a:solidFill>
                <a:latin typeface="Calibri" pitchFamily="34" charset="0"/>
                <a:cs typeface="mohammad bold art 1" pitchFamily="2" charset="-78"/>
              </a:rPr>
              <a:t>بموضوع </a:t>
            </a:r>
            <a:r>
              <a:rPr lang="ar-KW" sz="2800" b="1" dirty="0">
                <a:solidFill>
                  <a:schemeClr val="tx2"/>
                </a:solidFill>
                <a:latin typeface="Calibri" pitchFamily="34" charset="0"/>
                <a:cs typeface="mohammad bold art 1" pitchFamily="2" charset="-78"/>
              </a:rPr>
              <a:t>مكافحة تمويل الإرهاب</a:t>
            </a:r>
            <a:endParaRPr lang="en-US" sz="2800" b="1" dirty="0">
              <a:solidFill>
                <a:schemeClr val="tx2"/>
              </a:solidFill>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marL="0" lvl="0" indent="0" algn="just" rtl="1" fontAlgn="base">
              <a:lnSpc>
                <a:spcPct val="120000"/>
              </a:lnSpc>
              <a:spcBef>
                <a:spcPts val="1200"/>
              </a:spcBef>
              <a:spcAft>
                <a:spcPts val="600"/>
              </a:spcAft>
              <a:buNone/>
            </a:pPr>
            <a:r>
              <a:rPr lang="ar-KW" dirty="0" smtClean="0">
                <a:solidFill>
                  <a:schemeClr val="tx2"/>
                </a:solidFill>
                <a:latin typeface="Calibri" pitchFamily="34" charset="0"/>
                <a:cs typeface="mohammad bold art 1" pitchFamily="2" charset="-78"/>
              </a:rPr>
              <a:t>    </a:t>
            </a:r>
            <a:r>
              <a:rPr lang="ar-KW" u="sng" dirty="0" smtClean="0">
                <a:solidFill>
                  <a:schemeClr val="tx2"/>
                </a:solidFill>
                <a:latin typeface="Calibri" pitchFamily="34" charset="0"/>
                <a:cs typeface="mohammad bold art 1" pitchFamily="2" charset="-78"/>
              </a:rPr>
              <a:t>أولا: القواعد المنظمة:</a:t>
            </a:r>
            <a:endParaRPr lang="ar-KW" u="sng" dirty="0">
              <a:solidFill>
                <a:schemeClr val="tx2"/>
              </a:solidFill>
              <a:latin typeface="Calibri" pitchFamily="34" charset="0"/>
              <a:cs typeface="mohammad bold art 1" pitchFamily="2" charset="-78"/>
            </a:endParaRPr>
          </a:p>
          <a:p>
            <a:pPr marL="457200" lvl="0" indent="-457200" algn="just" rtl="1" fontAlgn="base">
              <a:lnSpc>
                <a:spcPct val="120000"/>
              </a:lnSpc>
              <a:spcBef>
                <a:spcPts val="1200"/>
              </a:spcBef>
              <a:spcAft>
                <a:spcPts val="600"/>
              </a:spcAft>
              <a:buFont typeface="+mj-lt"/>
              <a:buAutoNum type="arabicPeriod"/>
            </a:pPr>
            <a:r>
              <a:rPr lang="ar-KW" sz="2000" dirty="0" smtClean="0">
                <a:solidFill>
                  <a:schemeClr val="tx2"/>
                </a:solidFill>
                <a:latin typeface="Calibri" pitchFamily="34" charset="0"/>
                <a:cs typeface="mohammad bold art 1" pitchFamily="2" charset="-78"/>
              </a:rPr>
              <a:t>القرار الوزاري رقم (5) لسنة 2014 بشأن اللائحة التنفيذية الخاصة بتنفيذ قرارات مجلس الأمن الصادرة بموجب الفصل السابع من ميثاق الأمم المتحدة المتعلقة بالإرهاب وتمويل الإرهاب.</a:t>
            </a:r>
            <a:endParaRPr lang="ar-KW" sz="2000" dirty="0">
              <a:solidFill>
                <a:schemeClr val="tx2"/>
              </a:solidFill>
              <a:latin typeface="Calibri" pitchFamily="34" charset="0"/>
              <a:cs typeface="mohammad bold art 1" pitchFamily="2" charset="-78"/>
            </a:endParaRPr>
          </a:p>
          <a:p>
            <a:pPr marL="457200" lvl="0" indent="-457200" algn="just" rtl="1" fontAlgn="base">
              <a:lnSpc>
                <a:spcPct val="120000"/>
              </a:lnSpc>
              <a:spcBef>
                <a:spcPts val="1200"/>
              </a:spcBef>
              <a:spcAft>
                <a:spcPts val="600"/>
              </a:spcAft>
              <a:buFont typeface="+mj-lt"/>
              <a:buAutoNum type="arabicPeriod"/>
            </a:pPr>
            <a:r>
              <a:rPr lang="ar-KW" sz="2000" dirty="0" smtClean="0">
                <a:solidFill>
                  <a:schemeClr val="tx2"/>
                </a:solidFill>
                <a:latin typeface="Calibri" pitchFamily="34" charset="0"/>
                <a:cs typeface="mohammad bold art 1" pitchFamily="2" charset="-78"/>
              </a:rPr>
              <a:t>تعميم هيئة أسواق المال رقم (5) لسنة 2014 المؤرخ 2014/9/23.</a:t>
            </a:r>
          </a:p>
          <a:p>
            <a:pPr marL="457200" lvl="0" indent="-457200" algn="just" rtl="1" fontAlgn="base">
              <a:lnSpc>
                <a:spcPct val="120000"/>
              </a:lnSpc>
              <a:spcBef>
                <a:spcPts val="1200"/>
              </a:spcBef>
              <a:spcAft>
                <a:spcPts val="600"/>
              </a:spcAft>
              <a:buFont typeface="+mj-lt"/>
              <a:buAutoNum type="arabicPeriod"/>
            </a:pPr>
            <a:r>
              <a:rPr lang="ar-KW" sz="2000" dirty="0" smtClean="0">
                <a:solidFill>
                  <a:schemeClr val="tx2"/>
                </a:solidFill>
                <a:latin typeface="Calibri" pitchFamily="34" charset="0"/>
                <a:cs typeface="mohammad bold art 1" pitchFamily="2" charset="-78"/>
              </a:rPr>
              <a:t>المادة (6-1) من الكتاب السادس عشر من اللائحة التنفيذية لقانون هيئة أسواق المال.</a:t>
            </a:r>
          </a:p>
          <a:p>
            <a:pPr marL="0" lvl="0" indent="0" algn="just" rtl="1" fontAlgn="base">
              <a:lnSpc>
                <a:spcPct val="120000"/>
              </a:lnSpc>
              <a:spcBef>
                <a:spcPts val="1200"/>
              </a:spcBef>
              <a:spcAft>
                <a:spcPts val="600"/>
              </a:spcAft>
              <a:buNone/>
            </a:pPr>
            <a:endParaRPr lang="ar-KW" sz="2000" dirty="0" smtClean="0">
              <a:solidFill>
                <a:schemeClr val="tx2"/>
              </a:solidFill>
              <a:latin typeface="Calibri" pitchFamily="34" charset="0"/>
              <a:cs typeface="mohammad bold art 1" pitchFamily="2" charset="-78"/>
            </a:endParaRPr>
          </a:p>
          <a:p>
            <a:pPr marL="0" lvl="0" indent="0" algn="just" rtl="1" fontAlgn="base">
              <a:lnSpc>
                <a:spcPct val="120000"/>
              </a:lnSpc>
              <a:spcBef>
                <a:spcPts val="1200"/>
              </a:spcBef>
              <a:spcAft>
                <a:spcPts val="600"/>
              </a:spcAft>
              <a:buNone/>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    </a:t>
            </a: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ct val="0"/>
              </a:spcBef>
              <a:spcAft>
                <a:spcPts val="600"/>
              </a:spcAft>
              <a:buNone/>
            </a:pPr>
            <a:endParaRPr lang="ar-KW" sz="2000" b="1"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5495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4" end="14"/>
                                            </p:txEl>
                                          </p:spTgt>
                                        </p:tgtEl>
                                        <p:attrNameLst>
                                          <p:attrName>style.visibility</p:attrName>
                                        </p:attrNameLst>
                                      </p:cBhvr>
                                      <p:to>
                                        <p:strVal val="visible"/>
                                      </p:to>
                                    </p:set>
                                    <p:anim calcmode="lin" valueType="num">
                                      <p:cBhvr additive="base">
                                        <p:cTn id="7"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800" b="1" dirty="0" smtClean="0">
                <a:solidFill>
                  <a:schemeClr val="tx2"/>
                </a:solidFill>
                <a:latin typeface="Sakkal Majalla" pitchFamily="2" charset="-78"/>
                <a:cs typeface="mohammad bold art 1" pitchFamily="2" charset="-78"/>
              </a:rPr>
              <a:t>الجزء الأول/ </a:t>
            </a:r>
            <a:r>
              <a:rPr lang="ar-KW" sz="2800" b="1" dirty="0">
                <a:solidFill>
                  <a:schemeClr val="tx2"/>
                </a:solidFill>
                <a:latin typeface="Calibri" pitchFamily="34" charset="0"/>
                <a:cs typeface="mohammad bold art 1" pitchFamily="2" charset="-78"/>
              </a:rPr>
              <a:t>القرارات المتعلقة </a:t>
            </a:r>
            <a:r>
              <a:rPr lang="ar-KW" sz="2800" b="1" dirty="0" smtClean="0">
                <a:solidFill>
                  <a:schemeClr val="tx2"/>
                </a:solidFill>
                <a:latin typeface="Calibri" pitchFamily="34" charset="0"/>
                <a:cs typeface="mohammad bold art 1" pitchFamily="2" charset="-78"/>
              </a:rPr>
              <a:t/>
            </a:r>
            <a:br>
              <a:rPr lang="ar-KW" sz="2800" b="1" dirty="0" smtClean="0">
                <a:solidFill>
                  <a:schemeClr val="tx2"/>
                </a:solidFill>
                <a:latin typeface="Calibri" pitchFamily="34" charset="0"/>
                <a:cs typeface="mohammad bold art 1" pitchFamily="2" charset="-78"/>
              </a:rPr>
            </a:br>
            <a:r>
              <a:rPr lang="ar-KW" sz="2800" b="1" dirty="0" smtClean="0">
                <a:solidFill>
                  <a:schemeClr val="tx2"/>
                </a:solidFill>
                <a:latin typeface="Calibri" pitchFamily="34" charset="0"/>
                <a:cs typeface="mohammad bold art 1" pitchFamily="2" charset="-78"/>
              </a:rPr>
              <a:t>بموضوع </a:t>
            </a:r>
            <a:r>
              <a:rPr lang="ar-KW" sz="2800" b="1" dirty="0">
                <a:solidFill>
                  <a:schemeClr val="tx2"/>
                </a:solidFill>
                <a:latin typeface="Calibri" pitchFamily="34" charset="0"/>
                <a:cs typeface="mohammad bold art 1" pitchFamily="2" charset="-78"/>
              </a:rPr>
              <a:t>مكافحة </a:t>
            </a:r>
            <a:r>
              <a:rPr lang="ar-KW" sz="2800" b="1" dirty="0" smtClean="0">
                <a:solidFill>
                  <a:schemeClr val="tx2"/>
                </a:solidFill>
                <a:latin typeface="Calibri" pitchFamily="34" charset="0"/>
                <a:cs typeface="mohammad bold art 1" pitchFamily="2" charset="-78"/>
              </a:rPr>
              <a:t>الإرهاب وتمويله</a:t>
            </a:r>
            <a:endParaRPr lang="en-US" sz="2800" b="1" dirty="0">
              <a:solidFill>
                <a:schemeClr val="tx2"/>
              </a:solidFill>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marL="0" lvl="0" indent="0" algn="just" rtl="1" fontAlgn="base">
              <a:lnSpc>
                <a:spcPct val="120000"/>
              </a:lnSpc>
              <a:spcBef>
                <a:spcPts val="1200"/>
              </a:spcBef>
              <a:spcAft>
                <a:spcPts val="600"/>
              </a:spcAft>
              <a:buNone/>
            </a:pPr>
            <a:r>
              <a:rPr lang="ar-KW" sz="2800" dirty="0" smtClean="0">
                <a:solidFill>
                  <a:schemeClr val="tx2"/>
                </a:solidFill>
                <a:latin typeface="Calibri" pitchFamily="34" charset="0"/>
                <a:cs typeface="mohammad bold art 1" pitchFamily="2" charset="-78"/>
              </a:rPr>
              <a:t>    </a:t>
            </a:r>
            <a:r>
              <a:rPr lang="ar-KW" sz="2800" u="sng" dirty="0" smtClean="0">
                <a:solidFill>
                  <a:schemeClr val="tx2"/>
                </a:solidFill>
                <a:latin typeface="Calibri" pitchFamily="34" charset="0"/>
                <a:cs typeface="mohammad bold art 1" pitchFamily="2" charset="-78"/>
              </a:rPr>
              <a:t>ثانيا: الالتزامات المطلوبة:</a:t>
            </a:r>
            <a:endParaRPr lang="ar-KW" sz="2800" u="sng" dirty="0">
              <a:solidFill>
                <a:schemeClr val="tx2"/>
              </a:solidFill>
              <a:latin typeface="Calibri" pitchFamily="34" charset="0"/>
              <a:cs typeface="mohammad bold art 1" pitchFamily="2" charset="-78"/>
            </a:endParaRPr>
          </a:p>
          <a:p>
            <a:pPr marL="457200" lvl="0" indent="-457200" algn="just" rtl="1" fontAlgn="base">
              <a:lnSpc>
                <a:spcPct val="120000"/>
              </a:lnSpc>
              <a:spcBef>
                <a:spcPts val="1200"/>
              </a:spcBef>
              <a:spcAft>
                <a:spcPts val="600"/>
              </a:spcAft>
              <a:buFont typeface="+mj-lt"/>
              <a:buAutoNum type="arabicPeriod"/>
            </a:pPr>
            <a:r>
              <a:rPr lang="ar-KW" sz="1800" dirty="0" smtClean="0">
                <a:solidFill>
                  <a:schemeClr val="tx2"/>
                </a:solidFill>
                <a:latin typeface="Calibri" pitchFamily="34" charset="0"/>
                <a:cs typeface="mohammad bold art 1" pitchFamily="2" charset="-78"/>
              </a:rPr>
              <a:t>الاطلاع على القوائم الدولية ومعرفة التحديثات التي تمت عليها (</a:t>
            </a:r>
            <a:r>
              <a:rPr lang="ar-KW" sz="1800" u="sng" dirty="0" smtClean="0">
                <a:solidFill>
                  <a:srgbClr val="FF0000"/>
                </a:solidFill>
                <a:latin typeface="Calibri" pitchFamily="34" charset="0"/>
                <a:cs typeface="mohammad bold art 1" pitchFamily="2" charset="-78"/>
              </a:rPr>
              <a:t>المواقع المعتمدة</a:t>
            </a:r>
            <a:r>
              <a:rPr lang="ar-KW" sz="1800" dirty="0" smtClean="0">
                <a:solidFill>
                  <a:schemeClr val="tx2"/>
                </a:solidFill>
                <a:latin typeface="Calibri" pitchFamily="34" charset="0"/>
                <a:cs typeface="mohammad bold art 1" pitchFamily="2" charset="-78"/>
              </a:rPr>
              <a:t>).</a:t>
            </a:r>
            <a:endParaRPr lang="ar-KW" sz="1800" dirty="0">
              <a:solidFill>
                <a:schemeClr val="tx2"/>
              </a:solidFill>
              <a:latin typeface="Calibri" pitchFamily="34" charset="0"/>
              <a:cs typeface="mohammad bold art 1" pitchFamily="2" charset="-78"/>
            </a:endParaRPr>
          </a:p>
          <a:p>
            <a:pPr marL="457200" lvl="0" indent="-457200" algn="just" rtl="1" fontAlgn="base">
              <a:lnSpc>
                <a:spcPct val="120000"/>
              </a:lnSpc>
              <a:spcBef>
                <a:spcPts val="1200"/>
              </a:spcBef>
              <a:spcAft>
                <a:spcPts val="600"/>
              </a:spcAft>
              <a:buFont typeface="+mj-lt"/>
              <a:buAutoNum type="arabicPeriod"/>
            </a:pPr>
            <a:r>
              <a:rPr lang="ar-KW" sz="1800" dirty="0" smtClean="0">
                <a:solidFill>
                  <a:schemeClr val="tx2"/>
                </a:solidFill>
                <a:latin typeface="Calibri" pitchFamily="34" charset="0"/>
                <a:cs typeface="mohammad bold art 1" pitchFamily="2" charset="-78"/>
              </a:rPr>
              <a:t>التأكد من استلام القرارات الصادرة من لجنة وزارة الخارجية </a:t>
            </a:r>
            <a:r>
              <a:rPr lang="ar-KW" sz="1800" dirty="0">
                <a:solidFill>
                  <a:schemeClr val="tx2"/>
                </a:solidFill>
                <a:latin typeface="Calibri" pitchFamily="34" charset="0"/>
                <a:cs typeface="mohammad bold art 1" pitchFamily="2" charset="-78"/>
              </a:rPr>
              <a:t>ل</a:t>
            </a:r>
            <a:r>
              <a:rPr lang="ar-KW" sz="1800" dirty="0" smtClean="0">
                <a:solidFill>
                  <a:schemeClr val="tx2"/>
                </a:solidFill>
                <a:latin typeface="Calibri" pitchFamily="34" charset="0"/>
                <a:cs typeface="mohammad bold art 1" pitchFamily="2" charset="-78"/>
              </a:rPr>
              <a:t>تنفيذ قرارات مجلس الأمن بشأن مكافحة الإرهاب وتمويل أسلحة الدمار الشامل.</a:t>
            </a:r>
          </a:p>
          <a:p>
            <a:pPr marL="457200" lvl="0" indent="-457200" algn="just" rtl="1" fontAlgn="base">
              <a:lnSpc>
                <a:spcPct val="120000"/>
              </a:lnSpc>
              <a:spcBef>
                <a:spcPts val="1200"/>
              </a:spcBef>
              <a:spcAft>
                <a:spcPts val="600"/>
              </a:spcAft>
              <a:buFont typeface="+mj-lt"/>
              <a:buAutoNum type="arabicPeriod"/>
            </a:pPr>
            <a:r>
              <a:rPr lang="ar-KW" sz="1800" dirty="0" smtClean="0">
                <a:solidFill>
                  <a:schemeClr val="tx2"/>
                </a:solidFill>
                <a:latin typeface="Calibri" pitchFamily="34" charset="0"/>
                <a:cs typeface="mohammad bold art 1" pitchFamily="2" charset="-78"/>
              </a:rPr>
              <a:t>مقارنة أسماء الأفراد والكيانات الواردة في القوائم والقرارات المذكورة أعلاه بقاعدة بيانات العملاء لديكم.</a:t>
            </a:r>
          </a:p>
          <a:p>
            <a:pPr marL="457200" lvl="0" indent="-457200" algn="just" rtl="1" fontAlgn="base">
              <a:lnSpc>
                <a:spcPct val="120000"/>
              </a:lnSpc>
              <a:spcBef>
                <a:spcPts val="1200"/>
              </a:spcBef>
              <a:spcAft>
                <a:spcPts val="600"/>
              </a:spcAft>
              <a:buFont typeface="+mj-lt"/>
              <a:buAutoNum type="arabicPeriod"/>
            </a:pPr>
            <a:r>
              <a:rPr lang="ar-KW" sz="1800" dirty="0" smtClean="0">
                <a:solidFill>
                  <a:schemeClr val="tx2"/>
                </a:solidFill>
                <a:latin typeface="Calibri" pitchFamily="34" charset="0"/>
                <a:cs typeface="mohammad bold art 1" pitchFamily="2" charset="-78"/>
              </a:rPr>
              <a:t>اتخاذ ما يلزم بشأن الأسماء المذكورة في القوائم الواردة في النقطة رقم (1) وقرارات لجنة وزارة الخارجية الواردة </a:t>
            </a:r>
            <a:r>
              <a:rPr lang="ar-KW" sz="1800" dirty="0">
                <a:solidFill>
                  <a:schemeClr val="tx2"/>
                </a:solidFill>
                <a:latin typeface="Calibri" pitchFamily="34" charset="0"/>
                <a:cs typeface="mohammad bold art 1" pitchFamily="2" charset="-78"/>
              </a:rPr>
              <a:t>في النقطة رقم </a:t>
            </a:r>
            <a:r>
              <a:rPr lang="ar-KW" sz="1800" dirty="0" smtClean="0">
                <a:solidFill>
                  <a:schemeClr val="tx2"/>
                </a:solidFill>
                <a:latin typeface="Calibri" pitchFamily="34" charset="0"/>
                <a:cs typeface="mohammad bold art 1" pitchFamily="2" charset="-78"/>
              </a:rPr>
              <a:t>(2). (</a:t>
            </a:r>
            <a:r>
              <a:rPr lang="ar-KW" sz="1800" u="sng" dirty="0" smtClean="0">
                <a:solidFill>
                  <a:srgbClr val="FF0000"/>
                </a:solidFill>
                <a:latin typeface="Calibri" pitchFamily="34" charset="0"/>
                <a:cs typeface="mohammad bold art 1" pitchFamily="2" charset="-78"/>
              </a:rPr>
              <a:t>التواصل مع لجنة وزارة الخارجية بشأن قراراتها</a:t>
            </a:r>
            <a:r>
              <a:rPr lang="ar-KW" sz="1800" dirty="0" smtClean="0">
                <a:solidFill>
                  <a:schemeClr val="tx2"/>
                </a:solidFill>
                <a:latin typeface="Calibri" pitchFamily="34" charset="0"/>
                <a:cs typeface="mohammad bold art 1" pitchFamily="2" charset="-78"/>
              </a:rPr>
              <a:t>).</a:t>
            </a:r>
          </a:p>
          <a:p>
            <a:pPr marL="457200" lvl="0" indent="-457200" algn="just" rtl="1" fontAlgn="base">
              <a:lnSpc>
                <a:spcPct val="120000"/>
              </a:lnSpc>
              <a:spcBef>
                <a:spcPts val="1200"/>
              </a:spcBef>
              <a:spcAft>
                <a:spcPts val="600"/>
              </a:spcAft>
              <a:buFont typeface="+mj-lt"/>
              <a:buAutoNum type="arabicPeriod"/>
            </a:pPr>
            <a:r>
              <a:rPr lang="ar-KW" sz="1800" dirty="0" smtClean="0">
                <a:solidFill>
                  <a:schemeClr val="tx2"/>
                </a:solidFill>
                <a:latin typeface="Calibri" pitchFamily="34" charset="0"/>
                <a:cs typeface="mohammad bold art 1" pitchFamily="2" charset="-78"/>
              </a:rPr>
              <a:t>دور هيئة أسواق المال في هذا المجال.  </a:t>
            </a:r>
          </a:p>
          <a:p>
            <a:pPr marL="0" lvl="0" indent="0" algn="just" rtl="1" fontAlgn="base">
              <a:lnSpc>
                <a:spcPct val="120000"/>
              </a:lnSpc>
              <a:spcBef>
                <a:spcPts val="1200"/>
              </a:spcBef>
              <a:spcAft>
                <a:spcPts val="600"/>
              </a:spcAft>
              <a:buNone/>
            </a:pPr>
            <a:endParaRPr lang="ar-KW" sz="2000" dirty="0" smtClean="0">
              <a:solidFill>
                <a:schemeClr val="tx2"/>
              </a:solidFill>
              <a:latin typeface="Calibri" pitchFamily="34" charset="0"/>
              <a:cs typeface="mohammad bold art 1" pitchFamily="2" charset="-78"/>
            </a:endParaRPr>
          </a:p>
          <a:p>
            <a:pPr marL="0" lvl="0" indent="0" algn="just" rtl="1" fontAlgn="base">
              <a:lnSpc>
                <a:spcPct val="120000"/>
              </a:lnSpc>
              <a:spcBef>
                <a:spcPts val="1200"/>
              </a:spcBef>
              <a:spcAft>
                <a:spcPts val="600"/>
              </a:spcAft>
              <a:buNone/>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    </a:t>
            </a: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ct val="0"/>
              </a:spcBef>
              <a:spcAft>
                <a:spcPts val="600"/>
              </a:spcAft>
              <a:buNone/>
            </a:pPr>
            <a:endParaRPr lang="ar-KW" sz="2000" b="1"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6</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0335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6" end="16"/>
                                            </p:txEl>
                                          </p:spTgt>
                                        </p:tgtEl>
                                        <p:attrNameLst>
                                          <p:attrName>style.visibility</p:attrName>
                                        </p:attrNameLst>
                                      </p:cBhvr>
                                      <p:to>
                                        <p:strVal val="visible"/>
                                      </p:to>
                                    </p:set>
                                    <p:anim calcmode="lin" valueType="num">
                                      <p:cBhvr additive="base">
                                        <p:cTn id="7"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400" b="1" dirty="0" smtClean="0">
                <a:solidFill>
                  <a:schemeClr val="tx2"/>
                </a:solidFill>
                <a:latin typeface="Sakkal Majalla" pitchFamily="2" charset="-78"/>
                <a:cs typeface="mohammad bold art 1" pitchFamily="2" charset="-78"/>
              </a:rPr>
              <a:t>الجزء الثاني/ </a:t>
            </a:r>
            <a:r>
              <a:rPr lang="ar-KW" sz="2400" b="1" dirty="0">
                <a:solidFill>
                  <a:schemeClr val="tx2"/>
                </a:solidFill>
                <a:latin typeface="Calibri" pitchFamily="34" charset="0"/>
                <a:cs typeface="mohammad bold art 1" pitchFamily="2" charset="-78"/>
              </a:rPr>
              <a:t>الدراسة المتعلقة بتقييم </a:t>
            </a:r>
            <a:r>
              <a:rPr lang="ar-KW" sz="2400" b="1" dirty="0" smtClean="0">
                <a:solidFill>
                  <a:schemeClr val="tx2"/>
                </a:solidFill>
                <a:latin typeface="Calibri" pitchFamily="34" charset="0"/>
                <a:cs typeface="mohammad bold art 1" pitchFamily="2" charset="-78"/>
              </a:rPr>
              <a:t/>
            </a:r>
            <a:br>
              <a:rPr lang="ar-KW" sz="2400" b="1" dirty="0" smtClean="0">
                <a:solidFill>
                  <a:schemeClr val="tx2"/>
                </a:solidFill>
                <a:latin typeface="Calibri" pitchFamily="34" charset="0"/>
                <a:cs typeface="mohammad bold art 1" pitchFamily="2" charset="-78"/>
              </a:rPr>
            </a:br>
            <a:r>
              <a:rPr lang="ar-KW" sz="2400" b="1" dirty="0" smtClean="0">
                <a:solidFill>
                  <a:schemeClr val="tx2"/>
                </a:solidFill>
                <a:latin typeface="Calibri" pitchFamily="34" charset="0"/>
                <a:cs typeface="mohammad bold art 1" pitchFamily="2" charset="-78"/>
              </a:rPr>
              <a:t>مخاطر </a:t>
            </a:r>
            <a:r>
              <a:rPr lang="ar-KW" sz="2400" b="1" dirty="0">
                <a:solidFill>
                  <a:schemeClr val="tx2"/>
                </a:solidFill>
                <a:latin typeface="Calibri" pitchFamily="34" charset="0"/>
                <a:cs typeface="mohammad bold art 1" pitchFamily="2" charset="-78"/>
              </a:rPr>
              <a:t>غسل الأموال وتمويل الإرهاب</a:t>
            </a:r>
            <a:endParaRPr lang="en-US" sz="2400" b="1" dirty="0">
              <a:solidFill>
                <a:schemeClr val="tx2"/>
              </a:solidFill>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lvl="0" algn="just" rtl="1" fontAlgn="base">
              <a:lnSpc>
                <a:spcPct val="120000"/>
              </a:lnSpc>
              <a:spcBef>
                <a:spcPts val="1200"/>
              </a:spcBef>
              <a:spcAft>
                <a:spcPts val="600"/>
              </a:spcAft>
              <a:buFont typeface="Wingdings" panose="05000000000000000000" pitchFamily="2" charset="2"/>
              <a:buChar char="§"/>
            </a:pPr>
            <a:r>
              <a:rPr lang="ar-KW" sz="1800" dirty="0" smtClean="0">
                <a:solidFill>
                  <a:schemeClr val="tx2"/>
                </a:solidFill>
                <a:latin typeface="Calibri" pitchFamily="34" charset="0"/>
                <a:cs typeface="mohammad bold art 1" pitchFamily="2" charset="-78"/>
              </a:rPr>
              <a:t>تعتبر دراسة تقييم مخاطر غسل الأموال وتمويل الإرهاب واعدادها من الالتزامات التي نص عليها القانون رقم (106) لسنة 2013 بشأن مكافحة غسل الأموال وتمويل الإرهاب في المادة رقم (4) منه، وكذلك تم التأكيد على ذلك من خلال المادة (2-3) في الكتاب السادس عشر من اللائحة التنفيذية لقانون هيئة أسواق المال.</a:t>
            </a:r>
          </a:p>
          <a:p>
            <a:pPr lvl="0" algn="just" rtl="1" fontAlgn="base">
              <a:lnSpc>
                <a:spcPct val="120000"/>
              </a:lnSpc>
              <a:spcBef>
                <a:spcPts val="1200"/>
              </a:spcBef>
              <a:spcAft>
                <a:spcPts val="600"/>
              </a:spcAft>
              <a:buFont typeface="Wingdings" panose="05000000000000000000" pitchFamily="2" charset="2"/>
              <a:buChar char="§"/>
            </a:pPr>
            <a:r>
              <a:rPr lang="ar-KW" sz="1800" dirty="0" smtClean="0">
                <a:solidFill>
                  <a:schemeClr val="tx2"/>
                </a:solidFill>
                <a:latin typeface="Calibri" pitchFamily="34" charset="0"/>
                <a:cs typeface="mohammad bold art 1" pitchFamily="2" charset="-78"/>
              </a:rPr>
              <a:t>تم تحديد مجموعة من المخاطر، وهي تعتبر </a:t>
            </a:r>
            <a:r>
              <a:rPr lang="ar-KW" sz="1800" b="1" u="sng" dirty="0" smtClean="0">
                <a:solidFill>
                  <a:schemeClr val="tx2"/>
                </a:solidFill>
                <a:latin typeface="Calibri" pitchFamily="34" charset="0"/>
                <a:cs typeface="mohammad bold art 1" pitchFamily="2" charset="-78"/>
              </a:rPr>
              <a:t>الحد الأدنى اللازم لإعداد الدراسة المطلوبة</a:t>
            </a:r>
            <a:r>
              <a:rPr lang="ar-KW" sz="1800" dirty="0" smtClean="0">
                <a:solidFill>
                  <a:schemeClr val="tx2"/>
                </a:solidFill>
                <a:latin typeface="Calibri" pitchFamily="34" charset="0"/>
                <a:cs typeface="mohammad bold art 1" pitchFamily="2" charset="-78"/>
              </a:rPr>
              <a:t>، وذلك على النحو التالي:</a:t>
            </a:r>
          </a:p>
          <a:p>
            <a:pPr marL="914400" lvl="0" indent="-457200" algn="just" rtl="1" fontAlgn="base">
              <a:lnSpc>
                <a:spcPct val="120000"/>
              </a:lnSpc>
              <a:spcBef>
                <a:spcPts val="1200"/>
              </a:spcBef>
              <a:spcAft>
                <a:spcPts val="600"/>
              </a:spcAft>
              <a:buFont typeface="+mj-lt"/>
              <a:buAutoNum type="arabicPeriod"/>
            </a:pPr>
            <a:r>
              <a:rPr lang="ar-KW" sz="1800" dirty="0" smtClean="0">
                <a:solidFill>
                  <a:schemeClr val="tx2"/>
                </a:solidFill>
                <a:latin typeface="Calibri" pitchFamily="34" charset="0"/>
                <a:cs typeface="mohammad bold art 1" pitchFamily="2" charset="-78"/>
              </a:rPr>
              <a:t>مخاطر مرتبطة بالعملاء.</a:t>
            </a:r>
          </a:p>
          <a:p>
            <a:pPr marL="914400" lvl="0" indent="-457200" algn="just" rtl="1" fontAlgn="base">
              <a:lnSpc>
                <a:spcPct val="120000"/>
              </a:lnSpc>
              <a:spcBef>
                <a:spcPts val="1200"/>
              </a:spcBef>
              <a:spcAft>
                <a:spcPts val="600"/>
              </a:spcAft>
              <a:buFont typeface="+mj-lt"/>
              <a:buAutoNum type="arabicPeriod"/>
            </a:pPr>
            <a:r>
              <a:rPr lang="ar-KW" sz="1800" dirty="0" smtClean="0">
                <a:solidFill>
                  <a:schemeClr val="tx2"/>
                </a:solidFill>
                <a:latin typeface="Calibri" pitchFamily="34" charset="0"/>
                <a:cs typeface="mohammad bold art 1" pitchFamily="2" charset="-78"/>
              </a:rPr>
              <a:t>مخاطر مرتبطة بالبلدان أو المناطق الجغرافية التي يزاول فيها العملاء أنشطتهم أو تكون مصدر نشأة المعاملات أو وجهتها.</a:t>
            </a:r>
          </a:p>
          <a:p>
            <a:pPr marL="914400" lvl="0" indent="-457200" algn="just" rtl="1" fontAlgn="base">
              <a:lnSpc>
                <a:spcPct val="120000"/>
              </a:lnSpc>
              <a:spcBef>
                <a:spcPts val="1200"/>
              </a:spcBef>
              <a:spcAft>
                <a:spcPts val="600"/>
              </a:spcAft>
              <a:buFont typeface="+mj-lt"/>
              <a:buAutoNum type="arabicPeriod"/>
            </a:pPr>
            <a:r>
              <a:rPr lang="ar-KW" sz="1800" dirty="0" smtClean="0">
                <a:solidFill>
                  <a:schemeClr val="tx2"/>
                </a:solidFill>
                <a:latin typeface="Calibri" pitchFamily="34" charset="0"/>
                <a:cs typeface="mohammad bold art 1" pitchFamily="2" charset="-78"/>
              </a:rPr>
              <a:t>مخاطر مرتبطة بطبيعة المنتجات والخدمات المقدمة.</a:t>
            </a:r>
          </a:p>
          <a:p>
            <a:pPr marL="914400" lvl="0" indent="-457200" algn="just" rtl="1" fontAlgn="base">
              <a:lnSpc>
                <a:spcPct val="120000"/>
              </a:lnSpc>
              <a:spcBef>
                <a:spcPts val="1200"/>
              </a:spcBef>
              <a:spcAft>
                <a:spcPts val="600"/>
              </a:spcAft>
              <a:buFont typeface="+mj-lt"/>
              <a:buAutoNum type="arabicPeriod"/>
            </a:pPr>
            <a:r>
              <a:rPr lang="ar-KW" sz="1800" dirty="0" smtClean="0">
                <a:solidFill>
                  <a:schemeClr val="tx2"/>
                </a:solidFill>
                <a:latin typeface="Calibri" pitchFamily="34" charset="0"/>
                <a:cs typeface="mohammad bold art 1" pitchFamily="2" charset="-78"/>
              </a:rPr>
              <a:t>مخاطر قنوات تقديم المنتجات والخدمات.</a:t>
            </a:r>
          </a:p>
          <a:p>
            <a:pPr marL="914400" lvl="0" indent="-457200" algn="just" rtl="1" fontAlgn="base">
              <a:lnSpc>
                <a:spcPct val="120000"/>
              </a:lnSpc>
              <a:spcBef>
                <a:spcPts val="1200"/>
              </a:spcBef>
              <a:spcAft>
                <a:spcPts val="600"/>
              </a:spcAft>
              <a:buFont typeface="+mj-lt"/>
              <a:buAutoNum type="arabicPeriod"/>
            </a:pPr>
            <a:endParaRPr lang="ar-KW" sz="2000" dirty="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smtClean="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smtClean="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    </a:t>
            </a: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ct val="0"/>
              </a:spcBef>
              <a:spcAft>
                <a:spcPts val="600"/>
              </a:spcAft>
              <a:buNone/>
            </a:pPr>
            <a:endParaRPr lang="ar-KW" sz="2000" b="1"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8404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20" end="20"/>
                                            </p:txEl>
                                          </p:spTgt>
                                        </p:tgtEl>
                                        <p:attrNameLst>
                                          <p:attrName>style.visibility</p:attrName>
                                        </p:attrNameLst>
                                      </p:cBhvr>
                                      <p:to>
                                        <p:strVal val="visible"/>
                                      </p:to>
                                    </p:set>
                                    <p:anim calcmode="lin" valueType="num">
                                      <p:cBhvr additive="base">
                                        <p:cTn id="43" dur="500" fill="hold"/>
                                        <p:tgtEl>
                                          <p:spTgt spid="3">
                                            <p:txEl>
                                              <p:pRg st="20" end="2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20" end="2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400" b="1" dirty="0" smtClean="0">
                <a:solidFill>
                  <a:schemeClr val="tx2"/>
                </a:solidFill>
                <a:latin typeface="Sakkal Majalla" pitchFamily="2" charset="-78"/>
                <a:cs typeface="mohammad bold art 1" pitchFamily="2" charset="-78"/>
              </a:rPr>
              <a:t>الجزء الثاني/ </a:t>
            </a:r>
            <a:r>
              <a:rPr lang="ar-KW" sz="2400" b="1" dirty="0">
                <a:solidFill>
                  <a:schemeClr val="tx2"/>
                </a:solidFill>
                <a:latin typeface="Calibri" pitchFamily="34" charset="0"/>
                <a:cs typeface="mohammad bold art 1" pitchFamily="2" charset="-78"/>
              </a:rPr>
              <a:t>الدراسة المتعلقة بتقييم </a:t>
            </a:r>
            <a:r>
              <a:rPr lang="ar-KW" sz="2400" b="1" dirty="0" smtClean="0">
                <a:solidFill>
                  <a:schemeClr val="tx2"/>
                </a:solidFill>
                <a:latin typeface="Calibri" pitchFamily="34" charset="0"/>
                <a:cs typeface="mohammad bold art 1" pitchFamily="2" charset="-78"/>
              </a:rPr>
              <a:t/>
            </a:r>
            <a:br>
              <a:rPr lang="ar-KW" sz="2400" b="1" dirty="0" smtClean="0">
                <a:solidFill>
                  <a:schemeClr val="tx2"/>
                </a:solidFill>
                <a:latin typeface="Calibri" pitchFamily="34" charset="0"/>
                <a:cs typeface="mohammad bold art 1" pitchFamily="2" charset="-78"/>
              </a:rPr>
            </a:br>
            <a:r>
              <a:rPr lang="ar-KW" sz="2400" b="1" dirty="0" smtClean="0">
                <a:solidFill>
                  <a:schemeClr val="tx2"/>
                </a:solidFill>
                <a:latin typeface="Calibri" pitchFamily="34" charset="0"/>
                <a:cs typeface="mohammad bold art 1" pitchFamily="2" charset="-78"/>
              </a:rPr>
              <a:t>مخاطر </a:t>
            </a:r>
            <a:r>
              <a:rPr lang="ar-KW" sz="2400" b="1" dirty="0">
                <a:solidFill>
                  <a:schemeClr val="tx2"/>
                </a:solidFill>
                <a:latin typeface="Calibri" pitchFamily="34" charset="0"/>
                <a:cs typeface="mohammad bold art 1" pitchFamily="2" charset="-78"/>
              </a:rPr>
              <a:t>غسل الأموال وتمويل الإرهاب</a:t>
            </a:r>
            <a:endParaRPr lang="en-US" sz="2400" b="1" dirty="0">
              <a:solidFill>
                <a:schemeClr val="tx2"/>
              </a:solidFill>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lvl="0" algn="just" rtl="1" fontAlgn="base">
              <a:lnSpc>
                <a:spcPct val="120000"/>
              </a:lnSpc>
              <a:spcBef>
                <a:spcPts val="1200"/>
              </a:spcBef>
              <a:spcAft>
                <a:spcPts val="600"/>
              </a:spcAft>
              <a:buFont typeface="Wingdings" panose="05000000000000000000" pitchFamily="2" charset="2"/>
              <a:buChar char="§"/>
            </a:pPr>
            <a:r>
              <a:rPr lang="ar-KW" sz="1800" dirty="0" smtClean="0">
                <a:solidFill>
                  <a:schemeClr val="tx2"/>
                </a:solidFill>
                <a:latin typeface="Calibri" pitchFamily="34" charset="0"/>
                <a:cs typeface="mohammad bold art 1" pitchFamily="2" charset="-78"/>
              </a:rPr>
              <a:t>الاستعانة بالعوامل </a:t>
            </a:r>
            <a:r>
              <a:rPr lang="ar-KW" sz="1800" dirty="0">
                <a:solidFill>
                  <a:schemeClr val="tx2"/>
                </a:solidFill>
                <a:latin typeface="Calibri" pitchFamily="34" charset="0"/>
                <a:cs typeface="mohammad bold art 1" pitchFamily="2" charset="-78"/>
              </a:rPr>
              <a:t>المذكورة في المادة (2-3) في الكتاب السادس عشر من اللائحة التنفيذية </a:t>
            </a:r>
            <a:r>
              <a:rPr lang="ar-KW" sz="1800" dirty="0" smtClean="0">
                <a:solidFill>
                  <a:schemeClr val="tx2"/>
                </a:solidFill>
                <a:latin typeface="Calibri" pitchFamily="34" charset="0"/>
                <a:cs typeface="mohammad bold art 1" pitchFamily="2" charset="-78"/>
              </a:rPr>
              <a:t>لقانون هيئة </a:t>
            </a:r>
            <a:r>
              <a:rPr lang="ar-KW" sz="1800" dirty="0">
                <a:solidFill>
                  <a:schemeClr val="tx2"/>
                </a:solidFill>
                <a:latin typeface="Calibri" pitchFamily="34" charset="0"/>
                <a:cs typeface="mohammad bold art 1" pitchFamily="2" charset="-78"/>
              </a:rPr>
              <a:t>أسواق </a:t>
            </a:r>
            <a:r>
              <a:rPr lang="ar-KW" sz="1800" dirty="0" smtClean="0">
                <a:solidFill>
                  <a:schemeClr val="tx2"/>
                </a:solidFill>
                <a:latin typeface="Calibri" pitchFamily="34" charset="0"/>
                <a:cs typeface="mohammad bold art 1" pitchFamily="2" charset="-78"/>
              </a:rPr>
              <a:t>المال </a:t>
            </a:r>
            <a:r>
              <a:rPr lang="ar-KW" sz="1800" u="sng" dirty="0" smtClean="0">
                <a:solidFill>
                  <a:schemeClr val="tx2"/>
                </a:solidFill>
                <a:latin typeface="Calibri" pitchFamily="34" charset="0"/>
                <a:cs typeface="mohammad bold art 1" pitchFamily="2" charset="-78"/>
              </a:rPr>
              <a:t>وتحديداً الفقرة رقم (6)</a:t>
            </a:r>
            <a:r>
              <a:rPr lang="ar-KW" sz="1800" dirty="0" smtClean="0">
                <a:solidFill>
                  <a:schemeClr val="tx2"/>
                </a:solidFill>
                <a:latin typeface="Calibri" pitchFamily="34" charset="0"/>
                <a:cs typeface="mohammad bold art 1" pitchFamily="2" charset="-78"/>
              </a:rPr>
              <a:t> .</a:t>
            </a:r>
          </a:p>
          <a:p>
            <a:pPr lvl="0" algn="just" rtl="1" fontAlgn="base">
              <a:lnSpc>
                <a:spcPct val="120000"/>
              </a:lnSpc>
              <a:spcBef>
                <a:spcPts val="1200"/>
              </a:spcBef>
              <a:spcAft>
                <a:spcPts val="600"/>
              </a:spcAft>
              <a:buFont typeface="Wingdings" panose="05000000000000000000" pitchFamily="2" charset="2"/>
              <a:buChar char="§"/>
            </a:pPr>
            <a:r>
              <a:rPr lang="ar-KW" sz="1800" dirty="0">
                <a:solidFill>
                  <a:schemeClr val="tx2"/>
                </a:solidFill>
                <a:latin typeface="Calibri" pitchFamily="34" charset="0"/>
                <a:cs typeface="mohammad bold art 1" pitchFamily="2" charset="-78"/>
              </a:rPr>
              <a:t>الهدف الأساسي من اعداد </a:t>
            </a:r>
            <a:r>
              <a:rPr lang="ar-KW" sz="1800" dirty="0" smtClean="0">
                <a:solidFill>
                  <a:schemeClr val="tx2"/>
                </a:solidFill>
                <a:latin typeface="Calibri" pitchFamily="34" charset="0"/>
                <a:cs typeface="mohammad bold art 1" pitchFamily="2" charset="-78"/>
              </a:rPr>
              <a:t>الدراسة سالفة الذكر هو:</a:t>
            </a:r>
          </a:p>
          <a:p>
            <a:pPr marL="914400" lvl="0" indent="-457200" algn="just" rtl="1" fontAlgn="base">
              <a:lnSpc>
                <a:spcPct val="120000"/>
              </a:lnSpc>
              <a:spcBef>
                <a:spcPts val="1200"/>
              </a:spcBef>
              <a:spcAft>
                <a:spcPts val="600"/>
              </a:spcAft>
              <a:buFont typeface="+mj-lt"/>
              <a:buAutoNum type="arabicPeriod"/>
            </a:pPr>
            <a:r>
              <a:rPr lang="ar-KW" sz="1800" dirty="0">
                <a:solidFill>
                  <a:schemeClr val="tx2"/>
                </a:solidFill>
                <a:latin typeface="Calibri" pitchFamily="34" charset="0"/>
                <a:cs typeface="mohammad bold art 1" pitchFamily="2" charset="-78"/>
              </a:rPr>
              <a:t>تحديد مصادر الخطورة المتعلقة بغسل الأموال وتمويل الإرهاب.</a:t>
            </a:r>
            <a:endParaRPr lang="ar-KW" sz="1800" dirty="0" smtClean="0">
              <a:solidFill>
                <a:schemeClr val="tx2"/>
              </a:solidFill>
              <a:latin typeface="Calibri" pitchFamily="34" charset="0"/>
              <a:cs typeface="mohammad bold art 1" pitchFamily="2" charset="-78"/>
            </a:endParaRPr>
          </a:p>
          <a:p>
            <a:pPr marL="914400" lvl="0" indent="-457200" algn="just" rtl="1" fontAlgn="base">
              <a:lnSpc>
                <a:spcPct val="120000"/>
              </a:lnSpc>
              <a:spcBef>
                <a:spcPts val="1200"/>
              </a:spcBef>
              <a:spcAft>
                <a:spcPts val="600"/>
              </a:spcAft>
              <a:buFont typeface="+mj-lt"/>
              <a:buAutoNum type="arabicPeriod"/>
            </a:pPr>
            <a:r>
              <a:rPr lang="ar-KW" sz="1800" dirty="0" smtClean="0">
                <a:solidFill>
                  <a:schemeClr val="tx2"/>
                </a:solidFill>
                <a:latin typeface="Calibri" pitchFamily="34" charset="0"/>
                <a:cs typeface="mohammad bold art 1" pitchFamily="2" charset="-78"/>
              </a:rPr>
              <a:t>توفير </a:t>
            </a:r>
            <a:r>
              <a:rPr lang="ar-KW" sz="1800" dirty="0">
                <a:solidFill>
                  <a:schemeClr val="tx2"/>
                </a:solidFill>
                <a:latin typeface="Calibri" pitchFamily="34" charset="0"/>
                <a:cs typeface="mohammad bold art 1" pitchFamily="2" charset="-78"/>
              </a:rPr>
              <a:t>المصادر </a:t>
            </a:r>
            <a:r>
              <a:rPr lang="ar-KW" sz="1800" dirty="0" smtClean="0">
                <a:solidFill>
                  <a:schemeClr val="tx2"/>
                </a:solidFill>
                <a:latin typeface="Calibri" pitchFamily="34" charset="0"/>
                <a:cs typeface="mohammad bold art 1" pitchFamily="2" charset="-78"/>
              </a:rPr>
              <a:t>اللازمة (أنظمة، موظفين ...إلخ).</a:t>
            </a:r>
          </a:p>
          <a:p>
            <a:pPr marL="914400" lvl="0" indent="-457200" algn="just" rtl="1" fontAlgn="base">
              <a:lnSpc>
                <a:spcPct val="120000"/>
              </a:lnSpc>
              <a:spcBef>
                <a:spcPts val="1200"/>
              </a:spcBef>
              <a:spcAft>
                <a:spcPts val="600"/>
              </a:spcAft>
              <a:buFont typeface="+mj-lt"/>
              <a:buAutoNum type="arabicPeriod"/>
            </a:pPr>
            <a:r>
              <a:rPr lang="ar-KW" sz="1800" dirty="0" smtClean="0">
                <a:solidFill>
                  <a:schemeClr val="tx2"/>
                </a:solidFill>
                <a:latin typeface="Calibri" pitchFamily="34" charset="0"/>
                <a:cs typeface="mohammad bold art 1" pitchFamily="2" charset="-78"/>
              </a:rPr>
              <a:t>مكافحة غسل الأموال وتمويل الإرهاب بشكل فعال.</a:t>
            </a:r>
            <a:endParaRPr lang="ar-KW" sz="2000" dirty="0" smtClean="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r>
              <a:rPr lang="ar-KW" sz="1800" dirty="0" smtClean="0">
                <a:solidFill>
                  <a:schemeClr val="tx2"/>
                </a:solidFill>
                <a:latin typeface="Calibri" pitchFamily="34" charset="0"/>
                <a:cs typeface="mohammad bold art 1" pitchFamily="2" charset="-78"/>
              </a:rPr>
              <a:t>النهج القديم لعملية المكافحة.</a:t>
            </a:r>
            <a:endParaRPr lang="ar-KW" sz="1800" dirty="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smtClean="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    </a:t>
            </a: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ct val="0"/>
              </a:spcBef>
              <a:spcAft>
                <a:spcPts val="600"/>
              </a:spcAft>
              <a:buNone/>
            </a:pPr>
            <a:endParaRPr lang="ar-KW" sz="2000" b="1"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585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18" end="18"/>
                                            </p:txEl>
                                          </p:spTgt>
                                        </p:tgtEl>
                                        <p:attrNameLst>
                                          <p:attrName>style.visibility</p:attrName>
                                        </p:attrNameLst>
                                      </p:cBhvr>
                                      <p:to>
                                        <p:strVal val="visible"/>
                                      </p:to>
                                    </p:set>
                                    <p:anim calcmode="lin" valueType="num">
                                      <p:cBhvr additive="base">
                                        <p:cTn id="43" dur="500" fill="hold"/>
                                        <p:tgtEl>
                                          <p:spTgt spid="3">
                                            <p:txEl>
                                              <p:pRg st="18" end="1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8" end="1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algn="r" rtl="1"/>
            <a:r>
              <a:rPr lang="ar-KW" sz="2400" b="1" dirty="0">
                <a:solidFill>
                  <a:schemeClr val="tx2"/>
                </a:solidFill>
                <a:latin typeface="Calibri" pitchFamily="34" charset="0"/>
                <a:cs typeface="mohammad bold art 1" pitchFamily="2" charset="-78"/>
              </a:rPr>
              <a:t>الجزء </a:t>
            </a:r>
            <a:r>
              <a:rPr lang="ar-KW" sz="2400" b="1" dirty="0" smtClean="0">
                <a:solidFill>
                  <a:schemeClr val="tx2"/>
                </a:solidFill>
                <a:latin typeface="Calibri" pitchFamily="34" charset="0"/>
                <a:cs typeface="mohammad bold art 1" pitchFamily="2" charset="-78"/>
              </a:rPr>
              <a:t>الثالث</a:t>
            </a:r>
            <a:r>
              <a:rPr lang="ar-KW" sz="2400" b="1" dirty="0">
                <a:solidFill>
                  <a:schemeClr val="tx2"/>
                </a:solidFill>
                <a:latin typeface="Calibri" pitchFamily="34" charset="0"/>
                <a:cs typeface="mohammad bold art 1" pitchFamily="2" charset="-78"/>
              </a:rPr>
              <a:t>/ </a:t>
            </a:r>
            <a:r>
              <a:rPr lang="ar-KW" sz="2400" b="1" dirty="0" smtClean="0">
                <a:solidFill>
                  <a:schemeClr val="tx2"/>
                </a:solidFill>
                <a:latin typeface="Calibri" pitchFamily="34" charset="0"/>
                <a:cs typeface="mohammad bold art 1" pitchFamily="2" charset="-78"/>
              </a:rPr>
              <a:t>ملاحظات وحدة التحريات</a:t>
            </a:r>
            <a:br>
              <a:rPr lang="ar-KW" sz="2400" b="1" dirty="0" smtClean="0">
                <a:solidFill>
                  <a:schemeClr val="tx2"/>
                </a:solidFill>
                <a:latin typeface="Calibri" pitchFamily="34" charset="0"/>
                <a:cs typeface="mohammad bold art 1" pitchFamily="2" charset="-78"/>
              </a:rPr>
            </a:br>
            <a:r>
              <a:rPr lang="ar-KW" sz="2400" b="1" dirty="0" smtClean="0">
                <a:solidFill>
                  <a:schemeClr val="tx2"/>
                </a:solidFill>
                <a:latin typeface="Calibri" pitchFamily="34" charset="0"/>
                <a:cs typeface="mohammad bold art 1" pitchFamily="2" charset="-78"/>
              </a:rPr>
              <a:t> المالية الكويتية</a:t>
            </a:r>
            <a:endParaRPr lang="en-US" sz="2400" b="1" dirty="0">
              <a:solidFill>
                <a:schemeClr val="tx2"/>
              </a:solidFill>
              <a:latin typeface="Calibri" pitchFamily="34" charset="0"/>
              <a:cs typeface="mohammad bold art 1" pitchFamily="2" charset="-78"/>
            </a:endParaRPr>
          </a:p>
        </p:txBody>
      </p:sp>
      <p:sp>
        <p:nvSpPr>
          <p:cNvPr id="3" name="Content Placeholder 2"/>
          <p:cNvSpPr>
            <a:spLocks noGrp="1"/>
          </p:cNvSpPr>
          <p:nvPr>
            <p:ph idx="1"/>
          </p:nvPr>
        </p:nvSpPr>
        <p:spPr>
          <a:xfrm>
            <a:off x="457200" y="1340768"/>
            <a:ext cx="8229600" cy="4525963"/>
          </a:xfrm>
        </p:spPr>
        <p:txBody>
          <a:bodyPr>
            <a:noAutofit/>
          </a:bodyPr>
          <a:lstStyle/>
          <a:p>
            <a:pPr marL="285750" lvl="0" indent="0" algn="just" rtl="1" fontAlgn="base">
              <a:lnSpc>
                <a:spcPct val="120000"/>
              </a:lnSpc>
              <a:spcBef>
                <a:spcPct val="0"/>
              </a:spcBef>
              <a:spcAft>
                <a:spcPts val="600"/>
              </a:spcAft>
              <a:buNone/>
            </a:pPr>
            <a:endParaRPr lang="ar-KW" sz="1000" dirty="0" smtClean="0">
              <a:solidFill>
                <a:schemeClr val="tx2"/>
              </a:solidFill>
              <a:latin typeface="Calibri" pitchFamily="34" charset="0"/>
              <a:cs typeface="mohammad bold art 1" pitchFamily="2" charset="-78"/>
            </a:endParaRPr>
          </a:p>
          <a:p>
            <a:pPr marL="742950" lvl="0" indent="-457200" algn="just" rtl="1" fontAlgn="base">
              <a:lnSpc>
                <a:spcPct val="120000"/>
              </a:lnSpc>
              <a:spcBef>
                <a:spcPct val="0"/>
              </a:spcBef>
              <a:spcAft>
                <a:spcPts val="600"/>
              </a:spcAft>
              <a:buFont typeface="Wingdings" panose="05000000000000000000" pitchFamily="2" charset="2"/>
              <a:buChar char="§"/>
            </a:pPr>
            <a:r>
              <a:rPr lang="ar-KW" sz="2000" dirty="0" smtClean="0">
                <a:solidFill>
                  <a:schemeClr val="tx2"/>
                </a:solidFill>
                <a:latin typeface="Calibri" pitchFamily="34" charset="0"/>
                <a:cs typeface="mohammad bold art 1" pitchFamily="2" charset="-78"/>
              </a:rPr>
              <a:t>تذكير بدور وحدة التحريات المالية الكويتية الملقاة عليها بموجب المادة رقم (16) من القانون رقم (106) لسنة 2013 بشأن مكافحة غسل الأموال وتمويل الإرهاب.</a:t>
            </a:r>
          </a:p>
          <a:p>
            <a:pPr marL="285750" lvl="0" indent="0" algn="just" rtl="1" fontAlgn="base">
              <a:lnSpc>
                <a:spcPct val="120000"/>
              </a:lnSpc>
              <a:spcBef>
                <a:spcPct val="0"/>
              </a:spcBef>
              <a:spcAft>
                <a:spcPts val="600"/>
              </a:spcAft>
              <a:buNone/>
            </a:pPr>
            <a:endParaRPr lang="ar-KW" sz="2000" dirty="0" smtClean="0">
              <a:solidFill>
                <a:schemeClr val="tx2"/>
              </a:solidFill>
              <a:latin typeface="Calibri" pitchFamily="34" charset="0"/>
              <a:cs typeface="mohammad bold art 1" pitchFamily="2" charset="-78"/>
            </a:endParaRPr>
          </a:p>
          <a:p>
            <a:pPr marL="742950" lvl="0" indent="-457200" algn="just" rtl="1" fontAlgn="base">
              <a:lnSpc>
                <a:spcPct val="120000"/>
              </a:lnSpc>
              <a:spcBef>
                <a:spcPct val="0"/>
              </a:spcBef>
              <a:spcAft>
                <a:spcPts val="600"/>
              </a:spcAft>
              <a:buFont typeface="Wingdings" panose="05000000000000000000" pitchFamily="2" charset="2"/>
              <a:buChar char="§"/>
            </a:pPr>
            <a:r>
              <a:rPr lang="ar-KW" sz="2000" dirty="0" smtClean="0">
                <a:solidFill>
                  <a:schemeClr val="tx2"/>
                </a:solidFill>
                <a:latin typeface="Calibri" pitchFamily="34" charset="0"/>
                <a:cs typeface="mohammad bold art 1" pitchFamily="2" charset="-78"/>
              </a:rPr>
              <a:t>التواصل التي تقوم به الوحدة مع الجهات المختصة بدولة الكويت في مجال مكافحة غسل الأموال وتمويل الإرهاب.</a:t>
            </a:r>
          </a:p>
          <a:p>
            <a:pPr marL="285750" lvl="0" indent="0" algn="just"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lvl="0" indent="-457200" algn="just" rtl="1" fontAlgn="base">
              <a:lnSpc>
                <a:spcPct val="120000"/>
              </a:lnSpc>
              <a:spcBef>
                <a:spcPct val="0"/>
              </a:spcBef>
              <a:spcAft>
                <a:spcPts val="600"/>
              </a:spcAft>
              <a:buFont typeface="Wingdings" panose="05000000000000000000" pitchFamily="2" charset="2"/>
              <a:buChar char="§"/>
            </a:pPr>
            <a:r>
              <a:rPr lang="ar-KW" sz="2000" dirty="0" smtClean="0">
                <a:solidFill>
                  <a:schemeClr val="tx2"/>
                </a:solidFill>
                <a:latin typeface="Calibri" pitchFamily="34" charset="0"/>
                <a:cs typeface="mohammad bold art 1" pitchFamily="2" charset="-78"/>
              </a:rPr>
              <a:t>تقوم وحدة التحريات بتزويد الجهات المختصة بملاحظاتها التي تتكشف لها من خلال تعاملها مع الإخطارات التي تتلقاها من المؤسسات المالية. </a:t>
            </a:r>
            <a:endParaRPr lang="ar-KW" sz="2000" dirty="0">
              <a:solidFill>
                <a:schemeClr val="tx2"/>
              </a:solidFill>
              <a:latin typeface="Calibri" pitchFamily="34" charset="0"/>
              <a:cs typeface="mohammad bold art 1" pitchFamily="2" charset="-78"/>
            </a:endParaRPr>
          </a:p>
          <a:p>
            <a:pPr marL="742950" indent="-457200" algn="just" rtl="1" fontAlgn="base">
              <a:lnSpc>
                <a:spcPct val="120000"/>
              </a:lnSpc>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lnSpc>
                <a:spcPct val="120000"/>
              </a:lnSpc>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startAt="3"/>
            </a:pPr>
            <a:endParaRPr lang="ar-KW" sz="2000" dirty="0" smtClean="0">
              <a:solidFill>
                <a:schemeClr val="tx2"/>
              </a:solidFill>
              <a:latin typeface="Calibri" pitchFamily="34" charset="0"/>
              <a:cs typeface="mohammad bold art 1" pitchFamily="2" charset="-78"/>
            </a:endParaRPr>
          </a:p>
          <a:p>
            <a:pPr marL="285750" indent="0" algn="just" rtl="1" fontAlgn="base">
              <a:spcBef>
                <a:spcPct val="0"/>
              </a:spcBef>
              <a:spcAft>
                <a:spcPts val="600"/>
              </a:spcAft>
              <a:buNone/>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smtClean="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742950" indent="-457200" algn="just" rtl="1" fontAlgn="base">
              <a:spcBef>
                <a:spcPct val="0"/>
              </a:spcBef>
              <a:spcAft>
                <a:spcPts val="600"/>
              </a:spcAft>
              <a:buFont typeface="+mj-lt"/>
              <a:buAutoNum type="arabicParenR"/>
            </a:pPr>
            <a:endParaRPr lang="ar-KW" sz="2000" dirty="0">
              <a:solidFill>
                <a:schemeClr val="tx2"/>
              </a:solidFill>
              <a:latin typeface="Calibri" pitchFamily="34" charset="0"/>
              <a:cs typeface="mohammad bold art 1" pitchFamily="2" charset="-78"/>
            </a:endParaRPr>
          </a:p>
          <a:p>
            <a:pPr marL="628650" algn="just" rtl="1" fontAlgn="base">
              <a:spcBef>
                <a:spcPct val="0"/>
              </a:spcBef>
              <a:spcAft>
                <a:spcPts val="600"/>
              </a:spcAft>
            </a:pPr>
            <a:endParaRPr lang="en-US" sz="2000" b="1" dirty="0">
              <a:solidFill>
                <a:schemeClr val="tx2"/>
              </a:solidFill>
              <a:latin typeface="Calibri" pitchFamily="34" charset="0"/>
              <a:cs typeface="mohammad bold art 1" pitchFamily="2" charset="-78"/>
            </a:endParaRPr>
          </a:p>
          <a:p>
            <a:pPr algn="just" rtl="1" fontAlgn="base">
              <a:lnSpc>
                <a:spcPct val="120000"/>
              </a:lnSpc>
              <a:spcBef>
                <a:spcPts val="1200"/>
              </a:spcBef>
              <a:spcAft>
                <a:spcPts val="600"/>
              </a:spcAft>
              <a:buFont typeface="Wingdings" panose="05000000000000000000" pitchFamily="2" charset="2"/>
              <a:buChar char="§"/>
            </a:pPr>
            <a:endParaRPr lang="ar-KW" sz="2000" dirty="0" smtClean="0">
              <a:solidFill>
                <a:schemeClr val="tx2"/>
              </a:solidFill>
              <a:latin typeface="Calibri" pitchFamily="34" charset="0"/>
              <a:cs typeface="mohammad bold art 1" pitchFamily="2" charset="-78"/>
            </a:endParaRPr>
          </a:p>
          <a:p>
            <a:pPr marL="0" indent="0" algn="just" rtl="1" fontAlgn="base">
              <a:lnSpc>
                <a:spcPct val="120000"/>
              </a:lnSpc>
              <a:spcBef>
                <a:spcPts val="1200"/>
              </a:spcBef>
              <a:spcAft>
                <a:spcPts val="600"/>
              </a:spcAft>
              <a:buNone/>
            </a:pPr>
            <a:r>
              <a:rPr lang="ar-KW" sz="2000" dirty="0">
                <a:solidFill>
                  <a:schemeClr val="tx2"/>
                </a:solidFill>
                <a:latin typeface="Calibri" pitchFamily="34" charset="0"/>
                <a:cs typeface="mohammad bold art 1" pitchFamily="2" charset="-78"/>
              </a:rPr>
              <a:t> </a:t>
            </a:r>
            <a:r>
              <a:rPr lang="ar-KW" sz="2000" dirty="0" smtClean="0">
                <a:solidFill>
                  <a:schemeClr val="tx2"/>
                </a:solidFill>
                <a:latin typeface="Calibri" pitchFamily="34" charset="0"/>
                <a:cs typeface="mohammad bold art 1" pitchFamily="2" charset="-78"/>
              </a:rPr>
              <a:t>    </a:t>
            </a:r>
            <a:endParaRPr lang="ar-KW" sz="2000" dirty="0">
              <a:solidFill>
                <a:schemeClr val="tx2"/>
              </a:solidFill>
              <a:latin typeface="Calibri" pitchFamily="34" charset="0"/>
              <a:cs typeface="mohammad bold art 1" pitchFamily="2" charset="-78"/>
            </a:endParaRPr>
          </a:p>
          <a:p>
            <a:pPr marL="0" lvl="0" indent="0" algn="just" rtl="1" fontAlgn="base">
              <a:lnSpc>
                <a:spcPct val="120000"/>
              </a:lnSpc>
              <a:spcBef>
                <a:spcPct val="0"/>
              </a:spcBef>
              <a:spcAft>
                <a:spcPts val="600"/>
              </a:spcAft>
              <a:buNone/>
            </a:pPr>
            <a:endParaRPr lang="ar-KW" sz="2000" b="1"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9</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1225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2" end="22"/>
                                            </p:txEl>
                                          </p:spTgt>
                                        </p:tgtEl>
                                        <p:attrNameLst>
                                          <p:attrName>style.visibility</p:attrName>
                                        </p:attrNameLst>
                                      </p:cBhvr>
                                      <p:to>
                                        <p:strVal val="visible"/>
                                      </p:to>
                                    </p:set>
                                    <p:anim calcmode="lin" valueType="num">
                                      <p:cBhvr additive="base">
                                        <p:cTn id="7" dur="500" fill="hold"/>
                                        <p:tgtEl>
                                          <p:spTgt spid="3">
                                            <p:txEl>
                                              <p:pRg st="22" end="2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2" end="2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5242</TotalTime>
  <Words>1306</Words>
  <Application>Microsoft Office PowerPoint</Application>
  <PresentationFormat>On-screen Show (4:3)</PresentationFormat>
  <Paragraphs>333</Paragraphs>
  <Slides>20</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microsoft sans serif</vt:lpstr>
      <vt:lpstr>mohammad bold art 1</vt:lpstr>
      <vt:lpstr>Sakkal Majalla</vt:lpstr>
      <vt:lpstr>Wingdings</vt:lpstr>
      <vt:lpstr>Office Theme</vt:lpstr>
      <vt:lpstr>ورشة عمل </vt:lpstr>
      <vt:lpstr>مقدمــــــــة</vt:lpstr>
      <vt:lpstr>محتوى أعمال الورشة</vt:lpstr>
      <vt:lpstr>محتوى أعمال الورشة</vt:lpstr>
      <vt:lpstr>الجزء الأول/ القرارات المتعلقة  بموضوع مكافحة تمويل الإرهاب</vt:lpstr>
      <vt:lpstr>الجزء الأول/ القرارات المتعلقة  بموضوع مكافحة الإرهاب وتمويله</vt:lpstr>
      <vt:lpstr>الجزء الثاني/ الدراسة المتعلقة بتقييم  مخاطر غسل الأموال وتمويل الإرهاب</vt:lpstr>
      <vt:lpstr>الجزء الثاني/ الدراسة المتعلقة بتقييم  مخاطر غسل الأموال وتمويل الإرهاب</vt:lpstr>
      <vt:lpstr>الجزء الثالث/ ملاحظات وحدة التحريات  المالية الكويتية</vt:lpstr>
      <vt:lpstr>الجزء الثالث/ ملاحظات وحدة التحريات  المالية الكويتية</vt:lpstr>
      <vt:lpstr>الجزء الثالث/ ملاحظات وحدة التحريات  المالية الكويتية</vt:lpstr>
      <vt:lpstr>الجزء الثالث/ ملاحظات وحدة التحريات  المالية الكويتية</vt:lpstr>
      <vt:lpstr>الجزء الرابع/ ملاحظات حول نتائج مهام التفتيش الميداني</vt:lpstr>
      <vt:lpstr>الجزء الرابع/ ملاحظات حول نتائج مهام التفتيش الميداني</vt:lpstr>
      <vt:lpstr>الجزء الخامس/ التقرير السنوي  وأهم الظواهر السلبية المتعلقة به</vt:lpstr>
      <vt:lpstr>الجزء الخامس / التقرير السنوي  وأهم الظواهر السلبية المتعلقة به</vt:lpstr>
      <vt:lpstr>الجزء الخامس / التقرير السنوي  وأهم الظواهر السلبية المتعلقة به</vt:lpstr>
      <vt:lpstr>الجزء الخامس / التقرير السنوي  وأهم الظواهر السلبية المتعلقة به</vt:lpstr>
      <vt:lpstr>الأسئلة</vt:lpstr>
      <vt:lpstr>شــكــراً</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Tareq Aljutaili</cp:lastModifiedBy>
  <cp:revision>543</cp:revision>
  <cp:lastPrinted>2016-05-17T05:09:43Z</cp:lastPrinted>
  <dcterms:created xsi:type="dcterms:W3CDTF">2014-09-25T11:33:14Z</dcterms:created>
  <dcterms:modified xsi:type="dcterms:W3CDTF">2016-09-29T10:03:53Z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8b7f2750-21b4-4c47-939c-f52894735a0d</vt:lpwstr>
  </property>
  <property fmtid="{D5CDD505-2E9C-101B-9397-08002B2CF9AE}" pid="3" name="CMAClassification">
    <vt:lpwstr>Public</vt:lpwstr>
  </property>
</Properties>
</file>